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1pPr>
    <a:lvl2pPr marL="434980" algn="ctr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2pPr>
    <a:lvl3pPr marL="869960" algn="ctr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3pPr>
    <a:lvl4pPr marL="1304940" algn="ctr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4pPr>
    <a:lvl5pPr marL="1739920" algn="ctr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+mn-cs"/>
      </a:defRPr>
    </a:lvl5pPr>
    <a:lvl6pPr marL="2174900" algn="l" defTabSz="86996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6pPr>
    <a:lvl7pPr marL="2609880" algn="l" defTabSz="86996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7pPr>
    <a:lvl8pPr marL="3044861" algn="l" defTabSz="86996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8pPr>
    <a:lvl9pPr marL="3479841" algn="l" defTabSz="86996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88">
          <p15:clr>
            <a:srgbClr val="A4A3A4"/>
          </p15:clr>
        </p15:guide>
        <p15:guide id="2" orient="horz" pos="26261">
          <p15:clr>
            <a:srgbClr val="A4A3A4"/>
          </p15:clr>
        </p15:guide>
        <p15:guide id="3" orient="horz" pos="2793">
          <p15:clr>
            <a:srgbClr val="A4A3A4"/>
          </p15:clr>
        </p15:guide>
        <p15:guide id="4" pos="95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ula Baptista" initials="PB" lastIdx="1" clrIdx="0">
    <p:extLst>
      <p:ext uri="{19B8F6BF-5375-455C-9EA6-DF929625EA0E}">
        <p15:presenceInfo xmlns:p15="http://schemas.microsoft.com/office/powerpoint/2012/main" userId="Paula Baptis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8C"/>
    <a:srgbClr val="663300"/>
    <a:srgbClr val="CC9900"/>
    <a:srgbClr val="C0C0C0"/>
    <a:srgbClr val="0046D2"/>
    <a:srgbClr val="FF0000"/>
    <a:srgbClr val="698ED9"/>
    <a:srgbClr val="A7C4FF"/>
    <a:srgbClr val="003064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C9D006-85C2-1F4D-9957-379EF9BA73F0}" v="19" dt="2024-02-21T11:23:22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559" autoAdjust="0"/>
    <p:restoredTop sz="96180"/>
  </p:normalViewPr>
  <p:slideViewPr>
    <p:cSldViewPr snapToGrid="0">
      <p:cViewPr>
        <p:scale>
          <a:sx n="20" d="100"/>
          <a:sy n="20" d="100"/>
        </p:scale>
        <p:origin x="3744" y="712"/>
      </p:cViewPr>
      <p:guideLst>
        <p:guide orient="horz" pos="6288"/>
        <p:guide orient="horz" pos="26261"/>
        <p:guide orient="horz" pos="2793"/>
        <p:guide pos="9536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hur Aparecido Janoni Lima" userId="14b9e1da-240c-4378-b8b5-8c2e4a3acee7" providerId="ADAL" clId="{B9C9D006-85C2-1F4D-9957-379EF9BA73F0}"/>
    <pc:docChg chg="undo custSel modSld">
      <pc:chgData name="Arthur Aparecido Janoni Lima" userId="14b9e1da-240c-4378-b8b5-8c2e4a3acee7" providerId="ADAL" clId="{B9C9D006-85C2-1F4D-9957-379EF9BA73F0}" dt="2024-02-21T11:23:22.030" v="1388" actId="1076"/>
      <pc:docMkLst>
        <pc:docMk/>
      </pc:docMkLst>
      <pc:sldChg chg="addSp delSp modSp mod modNotesTx">
        <pc:chgData name="Arthur Aparecido Janoni Lima" userId="14b9e1da-240c-4378-b8b5-8c2e4a3acee7" providerId="ADAL" clId="{B9C9D006-85C2-1F4D-9957-379EF9BA73F0}" dt="2024-02-21T11:23:22.030" v="1388" actId="1076"/>
        <pc:sldMkLst>
          <pc:docMk/>
          <pc:sldMk cId="0" sldId="256"/>
        </pc:sldMkLst>
        <pc:spChg chg="add 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4" creationId="{E697C0B7-2FAD-82F6-920F-6CF69620287B}"/>
          </ac:spMkLst>
        </pc:spChg>
        <pc:spChg chg="add 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5" creationId="{7508FEE2-E4C1-B354-3AE9-4B5FD1DD0EFC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7" creationId="{EE8BA6F9-FE03-6B53-676B-C2F4D2EA50BC}"/>
          </ac:spMkLst>
        </pc:spChg>
        <pc:spChg chg="add 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9" creationId="{595C9820-56FF-76C1-98A4-9A684C83E7A8}"/>
          </ac:spMkLst>
        </pc:spChg>
        <pc:spChg chg="add mod">
          <ac:chgData name="Arthur Aparecido Janoni Lima" userId="14b9e1da-240c-4378-b8b5-8c2e4a3acee7" providerId="ADAL" clId="{B9C9D006-85C2-1F4D-9957-379EF9BA73F0}" dt="2024-02-21T10:51:42.852" v="1030"/>
          <ac:spMkLst>
            <pc:docMk/>
            <pc:sldMk cId="0" sldId="256"/>
            <ac:spMk id="10" creationId="{7A0A0BC4-2490-B6F7-A6FB-774B8C1D02ED}"/>
          </ac:spMkLst>
        </pc:spChg>
        <pc:spChg chg="add 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11" creationId="{7A70F77C-72B2-5F75-ADC8-7698F99DB3F7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12" creationId="{07F6B9AD-3578-1AA6-32E1-0C13FDA3AAD4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22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23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24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25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26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27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28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30" creationId="{1B112D82-206B-DA82-7D44-75BAE4065C5B}"/>
          </ac:spMkLst>
        </pc:spChg>
        <pc:spChg chg="del mod">
          <ac:chgData name="Arthur Aparecido Janoni Lima" userId="14b9e1da-240c-4378-b8b5-8c2e4a3acee7" providerId="ADAL" clId="{B9C9D006-85C2-1F4D-9957-379EF9BA73F0}" dt="2024-02-20T15:56:48.488" v="8" actId="478"/>
          <ac:spMkLst>
            <pc:docMk/>
            <pc:sldMk cId="0" sldId="256"/>
            <ac:spMk id="32" creationId="{A7A65170-ADB8-26F6-5351-E53F86428454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33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35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37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38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39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40" creationId="{00000000-0000-0000-0000-00000000000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44" creationId="{26BD4201-7E0A-3807-4BE6-6BCCE73AEF65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95" creationId="{59DF3B8E-8A6D-E8C9-77F2-29256B56FE69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99" creationId="{F5E419A2-818B-9B8F-C636-679183FE6A27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109" creationId="{0C6F3328-269E-13F1-01D5-427B0ABA0470}"/>
          </ac:spMkLst>
        </pc:spChg>
        <pc:spChg chg="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110" creationId="{87D8FFF7-25FA-BC0B-ABCA-B7D5BE8093FF}"/>
          </ac:spMkLst>
        </pc:spChg>
        <pc:spChg chg="add del mod">
          <ac:chgData name="Arthur Aparecido Janoni Lima" userId="14b9e1da-240c-4378-b8b5-8c2e4a3acee7" providerId="ADAL" clId="{B9C9D006-85C2-1F4D-9957-379EF9BA73F0}" dt="2024-02-21T11:23:22.030" v="1388" actId="1076"/>
          <ac:spMkLst>
            <pc:docMk/>
            <pc:sldMk cId="0" sldId="256"/>
            <ac:spMk id="112" creationId="{341FBF49-A76F-81C9-4301-86EF48FFEC2E}"/>
          </ac:spMkLst>
        </pc:spChg>
        <pc:graphicFrameChg chg="add mod modGraphic">
          <ac:chgData name="Arthur Aparecido Janoni Lima" userId="14b9e1da-240c-4378-b8b5-8c2e4a3acee7" providerId="ADAL" clId="{B9C9D006-85C2-1F4D-9957-379EF9BA73F0}" dt="2024-02-21T10:45:40.182" v="985" actId="14100"/>
          <ac:graphicFrameMkLst>
            <pc:docMk/>
            <pc:sldMk cId="0" sldId="256"/>
            <ac:graphicFrameMk id="6" creationId="{9695CBF7-F3E2-79FB-522B-33C39DD576C2}"/>
          </ac:graphicFrameMkLst>
        </pc:graphicFrameChg>
        <pc:picChg chg="add 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2" creationId="{AF1B3491-7BA3-BBF8-B85A-A8A5FB4CCCAD}"/>
          </ac:picMkLst>
        </pc:picChg>
        <pc:picChg chg="add mod modCrop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3" creationId="{07D30578-2B70-D603-F1B6-95B8FDF504CC}"/>
          </ac:picMkLst>
        </pc:picChg>
        <pc:picChg chg="add mod modCrop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8" creationId="{F4A1C7C5-1849-8BB7-85E1-945D78F1E152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5" creationId="{1CF25EB8-B514-A283-D007-2519D8FD08AD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6" creationId="{460ADF66-F1C3-14DE-5B5A-23594A97CD0C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7" creationId="{8DCA6AFA-BAB6-24B4-EB41-8E78065ACFF0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8" creationId="{C7A51C42-7513-6337-E23F-E51B03FFAE03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9" creationId="{58AD17E2-B132-1B33-6B69-F584D34E1577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02" creationId="{57542D21-DEDB-E029-C637-1B481F638AB2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03" creationId="{F8692DED-39EC-EDC7-F09E-AAFA48101B1A}"/>
          </ac:picMkLst>
        </pc:picChg>
        <pc:picChg chg="mod">
          <ac:chgData name="Arthur Aparecido Janoni Lima" userId="14b9e1da-240c-4378-b8b5-8c2e4a3acee7" providerId="ADAL" clId="{B9C9D006-85C2-1F4D-9957-379EF9BA73F0}" dt="2024-02-21T11:23:22.030" v="1388" actId="1076"/>
          <ac:picMkLst>
            <pc:docMk/>
            <pc:sldMk cId="0" sldId="256"/>
            <ac:picMk id="1026" creationId="{6A4C6016-67DC-A208-26C0-DE3C641ACF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2013" y="692150"/>
            <a:ext cx="2452687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45BAB7-E9F9-435A-B8BD-F70ADBBCBAF6}" type="slidenum">
              <a:rPr lang="en-US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84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3498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86996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0494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73992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174900" algn="l" defTabSz="8699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609880" algn="l" defTabSz="8699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44861" algn="l" defTabSz="8699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79841" algn="l" defTabSz="86996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2C7B9C-DA46-4FE0-B590-97F24EE1DB0E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32013" y="692150"/>
            <a:ext cx="2452687" cy="34655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gaprint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6BFFBEBF-6F96-4D73-87E7-3525B82575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27"/>
          <a:stretch>
            <a:fillRect/>
          </a:stretch>
        </p:blipFill>
        <p:spPr bwMode="auto">
          <a:xfrm>
            <a:off x="24663476" y="42353512"/>
            <a:ext cx="3255359" cy="167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9C365D95-4213-4FDE-84BF-DFB5A2F65993}"/>
              </a:ext>
            </a:extLst>
          </p:cNvPr>
          <p:cNvSpPr txBox="1"/>
          <p:nvPr userDrawn="1"/>
        </p:nvSpPr>
        <p:spPr>
          <a:xfrm>
            <a:off x="27895976" y="42276676"/>
            <a:ext cx="197566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300">
                <a:solidFill>
                  <a:schemeClr val="bg1"/>
                </a:solidFill>
              </a:rPr>
              <a:t>www.postersession.com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C7E6A034-93E0-421C-ACA5-B28573E1673A}"/>
              </a:ext>
            </a:extLst>
          </p:cNvPr>
          <p:cNvSpPr txBox="1"/>
          <p:nvPr userDrawn="1"/>
        </p:nvSpPr>
        <p:spPr>
          <a:xfrm>
            <a:off x="0" y="42680652"/>
            <a:ext cx="461986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200">
                <a:solidFill>
                  <a:srgbClr val="003064"/>
                </a:solidFill>
              </a:rPr>
              <a:t>www.postersession.com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2pPr>
      <a:lvl3pPr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3pPr>
      <a:lvl4pPr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4pPr>
      <a:lvl5pPr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5pPr>
      <a:lvl6pPr marL="434980"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6pPr>
      <a:lvl7pPr marL="869960"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7pPr>
      <a:lvl8pPr marL="1304940"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8pPr>
      <a:lvl9pPr marL="1739920" algn="ctr" defTabSz="4176111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9pPr>
    </p:titleStyle>
    <p:bodyStyle>
      <a:lvl1pPr marL="1566231" indent="-1566231" algn="l" defTabSz="4176111" rtl="0" fontAlgn="base">
        <a:spcBef>
          <a:spcPct val="20000"/>
        </a:spcBef>
        <a:spcAft>
          <a:spcPct val="0"/>
        </a:spcAft>
        <a:buChar char="•"/>
        <a:defRPr sz="14700">
          <a:solidFill>
            <a:schemeClr val="tx1"/>
          </a:solidFill>
          <a:latin typeface="+mn-lt"/>
          <a:ea typeface="+mn-ea"/>
          <a:cs typeface="+mn-cs"/>
        </a:defRPr>
      </a:lvl1pPr>
      <a:lvl2pPr marL="3392240" indent="-1304940" algn="l" defTabSz="4176111" rtl="0" fontAlgn="base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219761" indent="-1043651" algn="l" defTabSz="4176111" rtl="0" fontAlgn="base">
        <a:spcBef>
          <a:spcPct val="20000"/>
        </a:spcBef>
        <a:spcAft>
          <a:spcPct val="0"/>
        </a:spcAft>
        <a:buChar char="•"/>
        <a:defRPr sz="10900">
          <a:solidFill>
            <a:schemeClr val="tx1"/>
          </a:solidFill>
          <a:latin typeface="+mn-lt"/>
        </a:defRPr>
      </a:lvl3pPr>
      <a:lvl4pPr marL="7307061" indent="-1043651" algn="l" defTabSz="4176111" rtl="0" fontAlgn="base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</a:defRPr>
      </a:lvl4pPr>
      <a:lvl5pPr marL="9395872" indent="-1043651" algn="l" defTabSz="4176111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5pPr>
      <a:lvl6pPr marL="9830852" indent="-1043651" algn="l" defTabSz="4176111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6pPr>
      <a:lvl7pPr marL="10265832" indent="-1043651" algn="l" defTabSz="4176111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7pPr>
      <a:lvl8pPr marL="10700813" indent="-1043651" algn="l" defTabSz="4176111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8pPr>
      <a:lvl9pPr marL="11135793" indent="-1043651" algn="l" defTabSz="4176111" rtl="0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4980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9960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4940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9920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74900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9880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44861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79841" algn="l" defTabSz="86996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juliolopes@ipb.pt" TargetMode="External"/><Relationship Id="rId13" Type="http://schemas.openxmlformats.org/officeDocument/2006/relationships/image" Target="../media/image6.png"/><Relationship Id="rId18" Type="http://schemas.openxmlformats.org/officeDocument/2006/relationships/image" Target="../media/image10.jpg"/><Relationship Id="rId3" Type="http://schemas.openxmlformats.org/officeDocument/2006/relationships/image" Target="../media/image2.jpeg"/><Relationship Id="rId7" Type="http://schemas.openxmlformats.org/officeDocument/2006/relationships/hyperlink" Target="mailto:zulimar@ipb.pt" TargetMode="External"/><Relationship Id="rId12" Type="http://schemas.openxmlformats.org/officeDocument/2006/relationships/image" Target="../media/image5.pn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myfct.fct.pt/MyFCTReactive/MyApplication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rthur.lima@ipb.pt" TargetMode="External"/><Relationship Id="rId11" Type="http://schemas.openxmlformats.org/officeDocument/2006/relationships/hyperlink" Target="mailto:tomasfig@ipb.pt" TargetMode="External"/><Relationship Id="rId5" Type="http://schemas.openxmlformats.org/officeDocument/2006/relationships/image" Target="../media/image4.png"/><Relationship Id="rId15" Type="http://schemas.openxmlformats.org/officeDocument/2006/relationships/image" Target="../media/image8.png"/><Relationship Id="rId10" Type="http://schemas.openxmlformats.org/officeDocument/2006/relationships/hyperlink" Target="mailto:rlopes@ipb.pt" TargetMode="External"/><Relationship Id="rId19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hyperlink" Target="mailto:antonio.paz.gonzales@udc.es" TargetMode="Externa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A4C6016-67DC-A208-26C0-DE3C641AC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278848" cy="4289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utoShape 50"/>
          <p:cNvSpPr>
            <a:spLocks noChangeArrowheads="1"/>
          </p:cNvSpPr>
          <p:nvPr/>
        </p:nvSpPr>
        <p:spPr bwMode="auto">
          <a:xfrm>
            <a:off x="15521240" y="13785096"/>
            <a:ext cx="14173200" cy="22947706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586474" y="13790490"/>
            <a:ext cx="14158913" cy="22947706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1122255" y="15059907"/>
            <a:ext cx="13087349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pt-BR" sz="3200" dirty="0" err="1">
                <a:latin typeface="Times New Roman" pitchFamily="18" charset="0"/>
              </a:rPr>
              <a:t>Agricultural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soils</a:t>
            </a:r>
            <a:r>
              <a:rPr lang="pt-BR" sz="3200" dirty="0">
                <a:latin typeface="Times New Roman" pitchFamily="18" charset="0"/>
              </a:rPr>
              <a:t> play a crucial role in food </a:t>
            </a:r>
            <a:r>
              <a:rPr lang="en-US" sz="3200" dirty="0">
                <a:latin typeface="Times New Roman" pitchFamily="18" charset="0"/>
              </a:rPr>
              <a:t>security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climate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change</a:t>
            </a:r>
            <a:r>
              <a:rPr lang="pt-BR" sz="3200" dirty="0">
                <a:latin typeface="Times New Roman" pitchFamily="18" charset="0"/>
              </a:rPr>
              <a:t>, as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process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of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accumulation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stabilization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of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soil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organic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carbon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simultaneously</a:t>
            </a:r>
            <a:r>
              <a:rPr lang="pt-BR" sz="3200" dirty="0">
                <a:latin typeface="Times New Roman" pitchFamily="18" charset="0"/>
              </a:rPr>
              <a:t> improves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physicochemical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properties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such</a:t>
            </a:r>
            <a:r>
              <a:rPr lang="pt-BR" sz="3200" dirty="0">
                <a:latin typeface="Times New Roman" pitchFamily="18" charset="0"/>
              </a:rPr>
              <a:t> as </a:t>
            </a:r>
            <a:r>
              <a:rPr lang="pt-BR" sz="3200" dirty="0" err="1">
                <a:latin typeface="Times New Roman" pitchFamily="18" charset="0"/>
              </a:rPr>
              <a:t>water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retention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aggregate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stability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or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plant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nutrition</a:t>
            </a:r>
            <a:r>
              <a:rPr lang="pt-BR" sz="3200" dirty="0">
                <a:latin typeface="Times New Roman" pitchFamily="18" charset="0"/>
              </a:rPr>
              <a:t>. For </a:t>
            </a:r>
            <a:r>
              <a:rPr lang="pt-BR" sz="3200" dirty="0" err="1">
                <a:latin typeface="Times New Roman" pitchFamily="18" charset="0"/>
              </a:rPr>
              <a:t>these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reasons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knowing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amount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of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Soil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Organic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Carbon</a:t>
            </a:r>
            <a:r>
              <a:rPr lang="pt-BR" sz="3200" dirty="0">
                <a:latin typeface="Times New Roman" pitchFamily="18" charset="0"/>
              </a:rPr>
              <a:t> (SOC) </a:t>
            </a:r>
            <a:r>
              <a:rPr lang="pt-BR" sz="3200" dirty="0" err="1">
                <a:latin typeface="Times New Roman" pitchFamily="18" charset="0"/>
              </a:rPr>
              <a:t>is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important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to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manage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climate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alarm</a:t>
            </a:r>
            <a:r>
              <a:rPr lang="pt-BR" sz="3200" dirty="0">
                <a:latin typeface="Times New Roman" pitchFamily="18" charset="0"/>
              </a:rPr>
              <a:t> [1], </a:t>
            </a:r>
            <a:r>
              <a:rPr lang="pt-BR" sz="3200" dirty="0" err="1">
                <a:latin typeface="Times New Roman" pitchFamily="18" charset="0"/>
              </a:rPr>
              <a:t>but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sampling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subsequent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laboratory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analyses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that</a:t>
            </a:r>
            <a:r>
              <a:rPr lang="pt-BR" sz="3200" dirty="0">
                <a:latin typeface="Times New Roman" pitchFamily="18" charset="0"/>
              </a:rPr>
              <a:t> are </a:t>
            </a:r>
            <a:r>
              <a:rPr lang="pt-BR" sz="3200" dirty="0" err="1">
                <a:latin typeface="Times New Roman" pitchFamily="18" charset="0"/>
              </a:rPr>
              <a:t>traditionally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used</a:t>
            </a:r>
            <a:r>
              <a:rPr lang="pt-BR" sz="3200" dirty="0">
                <a:latin typeface="Times New Roman" pitchFamily="18" charset="0"/>
              </a:rPr>
              <a:t> for </a:t>
            </a:r>
            <a:r>
              <a:rPr lang="pt-BR" sz="3200" dirty="0" err="1">
                <a:latin typeface="Times New Roman" pitchFamily="18" charset="0"/>
              </a:rPr>
              <a:t>this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purpose</a:t>
            </a:r>
            <a:r>
              <a:rPr lang="pt-BR" sz="3200" dirty="0">
                <a:latin typeface="Times New Roman" pitchFamily="18" charset="0"/>
              </a:rPr>
              <a:t> are </a:t>
            </a:r>
            <a:r>
              <a:rPr lang="pt-BR" sz="3200" dirty="0" err="1">
                <a:latin typeface="Times New Roman" pitchFamily="18" charset="0"/>
              </a:rPr>
              <a:t>expensive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time-</a:t>
            </a:r>
            <a:r>
              <a:rPr lang="pt-BR" sz="3200" dirty="0" err="1">
                <a:latin typeface="Times New Roman" pitchFamily="18" charset="0"/>
              </a:rPr>
              <a:t>consuming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which</a:t>
            </a:r>
            <a:r>
              <a:rPr lang="pt-BR" sz="3200" dirty="0">
                <a:latin typeface="Times New Roman" pitchFamily="18" charset="0"/>
              </a:rPr>
              <a:t> leads </a:t>
            </a:r>
            <a:r>
              <a:rPr lang="pt-BR" sz="3200" dirty="0" err="1">
                <a:latin typeface="Times New Roman" pitchFamily="18" charset="0"/>
              </a:rPr>
              <a:t>to</a:t>
            </a:r>
            <a:r>
              <a:rPr lang="pt-BR" sz="3200" dirty="0">
                <a:latin typeface="Times New Roman" pitchFamily="18" charset="0"/>
              </a:rPr>
              <a:t> explore </a:t>
            </a:r>
            <a:r>
              <a:rPr lang="pt-BR" sz="3200" dirty="0" err="1">
                <a:latin typeface="Times New Roman" pitchFamily="18" charset="0"/>
              </a:rPr>
              <a:t>alternative</a:t>
            </a:r>
            <a:r>
              <a:rPr lang="pt-BR" sz="3200" dirty="0">
                <a:latin typeface="Times New Roman" pitchFamily="18" charset="0"/>
              </a:rPr>
              <a:t> non-</a:t>
            </a:r>
            <a:r>
              <a:rPr lang="pt-BR" sz="3200" dirty="0" err="1">
                <a:latin typeface="Times New Roman" pitchFamily="18" charset="0"/>
              </a:rPr>
              <a:t>degrading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environmentally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friendly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methods</a:t>
            </a:r>
            <a:r>
              <a:rPr lang="pt-BR" sz="3200" dirty="0">
                <a:latin typeface="Times New Roman" pitchFamily="18" charset="0"/>
              </a:rPr>
              <a:t>. Remote </a:t>
            </a:r>
            <a:r>
              <a:rPr lang="pt-BR" sz="3200" dirty="0" err="1">
                <a:latin typeface="Times New Roman" pitchFamily="18" charset="0"/>
              </a:rPr>
              <a:t>Sensing</a:t>
            </a:r>
            <a:r>
              <a:rPr lang="pt-BR" sz="3200" dirty="0">
                <a:latin typeface="Times New Roman" pitchFamily="18" charset="0"/>
              </a:rPr>
              <a:t> (RS) </a:t>
            </a:r>
            <a:r>
              <a:rPr lang="pt-BR" sz="3200" dirty="0" err="1">
                <a:latin typeface="Times New Roman" pitchFamily="18" charset="0"/>
              </a:rPr>
              <a:t>arises</a:t>
            </a:r>
            <a:r>
              <a:rPr lang="pt-BR" sz="3200" dirty="0">
                <a:latin typeface="Times New Roman" pitchFamily="18" charset="0"/>
              </a:rPr>
              <a:t> in </a:t>
            </a:r>
            <a:r>
              <a:rPr lang="pt-BR" sz="3200" dirty="0" err="1">
                <a:latin typeface="Times New Roman" pitchFamily="18" charset="0"/>
              </a:rPr>
              <a:t>this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sense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seeking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to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reduce</a:t>
            </a:r>
            <a:r>
              <a:rPr lang="pt-BR" sz="3200" dirty="0">
                <a:latin typeface="Times New Roman" pitchFamily="18" charset="0"/>
              </a:rPr>
              <a:t> time </a:t>
            </a:r>
            <a:r>
              <a:rPr lang="pt-BR" sz="3200" dirty="0" err="1">
                <a:latin typeface="Times New Roman" pitchFamily="18" charset="0"/>
              </a:rPr>
              <a:t>consumption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cost</a:t>
            </a:r>
            <a:r>
              <a:rPr lang="pt-BR" sz="3200" dirty="0">
                <a:latin typeface="Times New Roman" pitchFamily="18" charset="0"/>
              </a:rPr>
              <a:t> [2, 3]. </a:t>
            </a:r>
            <a:r>
              <a:rPr lang="pt-BR" sz="3200" dirty="0" err="1">
                <a:latin typeface="Times New Roman" pitchFamily="18" charset="0"/>
              </a:rPr>
              <a:t>However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amount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of</a:t>
            </a:r>
            <a:r>
              <a:rPr lang="pt-BR" sz="3200" dirty="0">
                <a:latin typeface="Times New Roman" pitchFamily="18" charset="0"/>
              </a:rPr>
              <a:t> data </a:t>
            </a:r>
            <a:r>
              <a:rPr lang="pt-BR" sz="3200" dirty="0" err="1">
                <a:latin typeface="Times New Roman" pitchFamily="18" charset="0"/>
              </a:rPr>
              <a:t>needed</a:t>
            </a:r>
            <a:r>
              <a:rPr lang="pt-BR" sz="3200" dirty="0">
                <a:latin typeface="Times New Roman" pitchFamily="18" charset="0"/>
              </a:rPr>
              <a:t> for </a:t>
            </a:r>
            <a:r>
              <a:rPr lang="pt-BR" sz="3200" dirty="0" err="1">
                <a:latin typeface="Times New Roman" pitchFamily="18" charset="0"/>
              </a:rPr>
              <a:t>this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type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of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evaluation</a:t>
            </a:r>
            <a:r>
              <a:rPr lang="pt-BR" sz="3200" dirty="0">
                <a:latin typeface="Times New Roman" pitchFamily="18" charset="0"/>
              </a:rPr>
              <a:t> requires </a:t>
            </a:r>
            <a:r>
              <a:rPr lang="pt-BR" sz="3200" dirty="0" err="1">
                <a:latin typeface="Times New Roman" pitchFamily="18" charset="0"/>
              </a:rPr>
              <a:t>advanced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computer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methods</a:t>
            </a:r>
            <a:r>
              <a:rPr lang="pt-BR" sz="3200" dirty="0">
                <a:latin typeface="Times New Roman" pitchFamily="18" charset="0"/>
              </a:rPr>
              <a:t> for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elaboration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of</a:t>
            </a:r>
            <a:r>
              <a:rPr lang="pt-BR" sz="3200" dirty="0">
                <a:latin typeface="Times New Roman" pitchFamily="18" charset="0"/>
              </a:rPr>
              <a:t> SOC </a:t>
            </a:r>
            <a:r>
              <a:rPr lang="pt-BR" sz="3200" dirty="0" err="1">
                <a:latin typeface="Times New Roman" pitchFamily="18" charset="0"/>
              </a:rPr>
              <a:t>predict</a:t>
            </a:r>
            <a:r>
              <a:rPr lang="pt-BR" sz="3200" dirty="0">
                <a:latin typeface="Times New Roman" pitchFamily="18" charset="0"/>
              </a:rPr>
              <a:t> models [4]. A </a:t>
            </a:r>
            <a:r>
              <a:rPr lang="pt-BR" sz="3200" dirty="0" err="1">
                <a:latin typeface="Times New Roman" pitchFamily="18" charset="0"/>
              </a:rPr>
              <a:t>Literature</a:t>
            </a:r>
            <a:r>
              <a:rPr lang="pt-BR" sz="3200" dirty="0">
                <a:latin typeface="Times New Roman" pitchFamily="18" charset="0"/>
              </a:rPr>
              <a:t> Review (LR) </a:t>
            </a:r>
            <a:r>
              <a:rPr lang="pt-BR" sz="3200" dirty="0" err="1">
                <a:latin typeface="Times New Roman" pitchFamily="18" charset="0"/>
              </a:rPr>
              <a:t>was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conducted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with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aim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of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finding</a:t>
            </a:r>
            <a:r>
              <a:rPr lang="pt-BR" sz="3200" dirty="0">
                <a:latin typeface="Times New Roman" pitchFamily="18" charset="0"/>
              </a:rPr>
              <a:t> tools, </a:t>
            </a:r>
            <a:r>
              <a:rPr lang="pt-BR" sz="3200" dirty="0" err="1">
                <a:latin typeface="Times New Roman" pitchFamily="18" charset="0"/>
              </a:rPr>
              <a:t>advances</a:t>
            </a:r>
            <a:r>
              <a:rPr lang="pt-BR" sz="3200" dirty="0">
                <a:latin typeface="Times New Roman" pitchFamily="18" charset="0"/>
              </a:rPr>
              <a:t>,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gaps in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literature</a:t>
            </a:r>
            <a:r>
              <a:rPr lang="pt-BR" sz="3200" dirty="0">
                <a:latin typeface="Times New Roman" pitchFamily="18" charset="0"/>
              </a:rPr>
              <a:t>.</a:t>
            </a: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3979754" y="21654057"/>
            <a:ext cx="737235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pt-BR" sz="6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pt-BR" sz="6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18660786" y="27799539"/>
            <a:ext cx="737235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pt-BR" sz="6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lang="pt-BR" sz="6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AutoShape 13"/>
          <p:cNvSpPr>
            <a:spLocks noChangeArrowheads="1"/>
          </p:cNvSpPr>
          <p:nvPr/>
        </p:nvSpPr>
        <p:spPr bwMode="auto">
          <a:xfrm>
            <a:off x="419815" y="5620472"/>
            <a:ext cx="29439218" cy="7910979"/>
          </a:xfrm>
          <a:prstGeom prst="roundRect">
            <a:avLst>
              <a:gd name="adj" fmla="val 10870"/>
            </a:avLst>
          </a:prstGeom>
          <a:gradFill flip="none" rotWithShape="1">
            <a:gsLst>
              <a:gs pos="0">
                <a:srgbClr val="54828C">
                  <a:tint val="66000"/>
                  <a:satMod val="160000"/>
                </a:srgbClr>
              </a:gs>
              <a:gs pos="50000">
                <a:srgbClr val="54828C">
                  <a:tint val="44500"/>
                  <a:satMod val="160000"/>
                </a:srgbClr>
              </a:gs>
              <a:gs pos="100000">
                <a:srgbClr val="54828C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4389438"/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510403" y="5534652"/>
            <a:ext cx="29184037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en-US" sz="7800" b="1">
                <a:latin typeface="Times New Roman" panose="02020603050405020304" pitchFamily="18" charset="0"/>
                <a:cs typeface="Times New Roman" panose="02020603050405020304" pitchFamily="18" charset="0"/>
              </a:rPr>
              <a:t>A Literature Review on the Use of ESA Satellite Data for Soil Organic Carbon Estimation Models with Artificial Intelligence Tools</a:t>
            </a:r>
          </a:p>
          <a:p>
            <a:pPr defTabSz="4389438">
              <a:spcBef>
                <a:spcPct val="50000"/>
              </a:spcBef>
            </a:pPr>
            <a:endParaRPr lang="pt-BR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389438">
              <a:spcBef>
                <a:spcPct val="50000"/>
              </a:spcBef>
            </a:pPr>
            <a:endParaRPr lang="pt-BR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Arthur A. J. Lima</a:t>
            </a:r>
            <a:r>
              <a:rPr lang="pt-PT" sz="4000" b="1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1,2,3,4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sz="4000" b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Zulimar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Hernández</a:t>
            </a:r>
            <a:r>
              <a:rPr lang="pt-PT" sz="4000" b="1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Júlio Lopes</a:t>
            </a:r>
            <a:r>
              <a:rPr lang="pt-PT" sz="4000" b="1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sz="4000" b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Antonio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González</a:t>
            </a:r>
            <a:r>
              <a:rPr lang="pt-PT" sz="4000" b="1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Rui Pedro Lopes</a:t>
            </a:r>
            <a:r>
              <a:rPr lang="pt-PT" sz="4000" b="1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4000" b="1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PT" sz="40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Tomás de Figueiredo</a:t>
            </a:r>
            <a:r>
              <a:rPr lang="pt-PT" sz="4000" b="1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 </a:t>
            </a:r>
          </a:p>
          <a:p>
            <a:pPr marL="412750" algn="l"/>
            <a:br>
              <a:rPr lang="pt-BR" sz="4600" b="1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PT" sz="3000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Universidade da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Coruña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Grupo de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Investigación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Xestión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Sostible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dos Recursos Hídricos e do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(AQUATERRA), 15071 A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Coruña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España</a:t>
            </a:r>
            <a:endParaRPr lang="pt-BR" sz="3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0" algn="just"/>
            <a:r>
              <a:rPr lang="pt-PT" sz="3000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Laboratório Associado para a Sustentabilidade e Tecnologia em Regiões de Montanha (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SusTEC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Instituto Politécnico de Bragança, Campus de Santa Apolónia, 5300-253 Bragança, Portugal</a:t>
            </a:r>
            <a:endParaRPr lang="pt-BR" sz="3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0" algn="just"/>
            <a:r>
              <a:rPr lang="pt-PT" sz="3000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Centro de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Investigação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Montanha (CIMO), Instituto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Politécnico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Bragança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Campus de Santa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Apolónia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5300-253 </a:t>
            </a:r>
            <a:r>
              <a:rPr lang="pt-PT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Bragança</a:t>
            </a:r>
            <a:r>
              <a:rPr lang="pt-PT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Portugal</a:t>
            </a:r>
            <a:endParaRPr lang="pt-BR" sz="3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0" algn="just"/>
            <a:r>
              <a:rPr lang="en-US" sz="3000" baseline="30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Research Centre in Digitalization and </a:t>
            </a:r>
            <a:r>
              <a:rPr lang="en-US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IntelligentRobotics</a:t>
            </a: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CeDRI</a:t>
            </a: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Polytechnic Institute of </a:t>
            </a:r>
            <a:r>
              <a:rPr lang="en-US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Bragança</a:t>
            </a: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Bragança</a:t>
            </a:r>
            <a:r>
              <a:rPr lang="en-US" sz="3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Portugal</a:t>
            </a:r>
            <a:endParaRPr lang="pt-BR" sz="3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Box 27"/>
          <p:cNvSpPr txBox="1">
            <a:spLocks noChangeArrowheads="1"/>
          </p:cNvSpPr>
          <p:nvPr/>
        </p:nvSpPr>
        <p:spPr bwMode="auto">
          <a:xfrm>
            <a:off x="19388853" y="32486746"/>
            <a:ext cx="62293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pt-BR" sz="500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pt-BR" sz="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Box 36"/>
          <p:cNvSpPr txBox="1">
            <a:spLocks noChangeArrowheads="1"/>
          </p:cNvSpPr>
          <p:nvPr/>
        </p:nvSpPr>
        <p:spPr bwMode="auto">
          <a:xfrm>
            <a:off x="1147632" y="23191754"/>
            <a:ext cx="7064061" cy="5278578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l" defTabSz="612775" eaLnBrk="0" hangingPunct="0">
              <a:lnSpc>
                <a:spcPct val="95000"/>
              </a:lnSpc>
            </a:pPr>
            <a:endParaRPr lang="pt-BR" sz="2000" b="1" i="1">
              <a:latin typeface="Times New Roman" pitchFamily="18" charset="0"/>
            </a:endParaRPr>
          </a:p>
          <a:p>
            <a:pPr algn="just"/>
            <a:r>
              <a:rPr lang="pt-BR" sz="3200" err="1">
                <a:latin typeface="Times New Roman" pitchFamily="18" charset="0"/>
              </a:rPr>
              <a:t>Using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the</a:t>
            </a:r>
            <a:r>
              <a:rPr lang="pt-BR" sz="3200">
                <a:latin typeface="Times New Roman" pitchFamily="18" charset="0"/>
              </a:rPr>
              <a:t> PRISMA </a:t>
            </a:r>
            <a:r>
              <a:rPr lang="pt-BR" sz="3200" err="1">
                <a:latin typeface="Times New Roman" pitchFamily="18" charset="0"/>
              </a:rPr>
              <a:t>method</a:t>
            </a:r>
            <a:r>
              <a:rPr lang="pt-BR" sz="3200">
                <a:latin typeface="Times New Roman" pitchFamily="18" charset="0"/>
              </a:rPr>
              <a:t> [5], 30 </a:t>
            </a:r>
            <a:r>
              <a:rPr lang="pt-BR" sz="3200" err="1">
                <a:latin typeface="Times New Roman" pitchFamily="18" charset="0"/>
              </a:rPr>
              <a:t>articles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that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used</a:t>
            </a:r>
            <a:r>
              <a:rPr lang="pt-BR" sz="3200">
                <a:latin typeface="Times New Roman" pitchFamily="18" charset="0"/>
              </a:rPr>
              <a:t> RS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Artificial </a:t>
            </a:r>
            <a:r>
              <a:rPr lang="pt-BR" sz="3200" err="1">
                <a:latin typeface="Times New Roman" pitchFamily="18" charset="0"/>
              </a:rPr>
              <a:t>Intelligence</a:t>
            </a:r>
            <a:r>
              <a:rPr lang="pt-BR" sz="3200">
                <a:latin typeface="Times New Roman" pitchFamily="18" charset="0"/>
              </a:rPr>
              <a:t> (AI) </a:t>
            </a:r>
            <a:r>
              <a:rPr lang="pt-BR" sz="3200" err="1">
                <a:latin typeface="Times New Roman" pitchFamily="18" charset="0"/>
              </a:rPr>
              <a:t>to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estimate</a:t>
            </a:r>
            <a:r>
              <a:rPr lang="pt-BR" sz="3200">
                <a:latin typeface="Times New Roman" pitchFamily="18" charset="0"/>
              </a:rPr>
              <a:t> SOC </a:t>
            </a:r>
            <a:r>
              <a:rPr lang="pt-BR" sz="3200" err="1">
                <a:latin typeface="Times New Roman" pitchFamily="18" charset="0"/>
              </a:rPr>
              <a:t>were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selected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to</a:t>
            </a:r>
            <a:r>
              <a:rPr lang="pt-BR" sz="3200">
                <a:latin typeface="Times New Roman" pitchFamily="18" charset="0"/>
              </a:rPr>
              <a:t> LR (Fig. 1).</a:t>
            </a:r>
          </a:p>
          <a:p>
            <a:pPr algn="just"/>
            <a:r>
              <a:rPr lang="pt-BR" sz="3200">
                <a:latin typeface="Times New Roman" pitchFamily="18" charset="0"/>
              </a:rPr>
              <a:t>The </a:t>
            </a:r>
            <a:r>
              <a:rPr lang="pt-BR" sz="3200" err="1">
                <a:latin typeface="Times New Roman" pitchFamily="18" charset="0"/>
              </a:rPr>
              <a:t>keywords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synonyms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chosen</a:t>
            </a:r>
            <a:r>
              <a:rPr lang="pt-BR" sz="3200">
                <a:latin typeface="Times New Roman" pitchFamily="18" charset="0"/>
              </a:rPr>
              <a:t> for </a:t>
            </a:r>
            <a:r>
              <a:rPr lang="pt-BR" sz="3200" err="1">
                <a:latin typeface="Times New Roman" pitchFamily="18" charset="0"/>
              </a:rPr>
              <a:t>this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research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were</a:t>
            </a:r>
            <a:r>
              <a:rPr lang="pt-BR" sz="3200">
                <a:latin typeface="Times New Roman" pitchFamily="18" charset="0"/>
              </a:rPr>
              <a:t>: “</a:t>
            </a:r>
            <a:r>
              <a:rPr lang="pt-BR" sz="3200" err="1">
                <a:latin typeface="Times New Roman" pitchFamily="18" charset="0"/>
              </a:rPr>
              <a:t>Deep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learning</a:t>
            </a:r>
            <a:r>
              <a:rPr lang="pt-BR" sz="3200">
                <a:latin typeface="Times New Roman" pitchFamily="18" charset="0"/>
              </a:rPr>
              <a:t>”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“Neural network”; “Remote </a:t>
            </a:r>
            <a:r>
              <a:rPr lang="pt-BR" sz="3200" err="1">
                <a:latin typeface="Times New Roman" pitchFamily="18" charset="0"/>
              </a:rPr>
              <a:t>sensing</a:t>
            </a:r>
            <a:r>
              <a:rPr lang="pt-BR" sz="3200">
                <a:latin typeface="Times New Roman" pitchFamily="18" charset="0"/>
              </a:rPr>
              <a:t>”; “</a:t>
            </a:r>
            <a:r>
              <a:rPr lang="pt-BR" sz="3200" err="1">
                <a:latin typeface="Times New Roman" pitchFamily="18" charset="0"/>
              </a:rPr>
              <a:t>Soil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organic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carbon</a:t>
            </a:r>
            <a:r>
              <a:rPr lang="pt-BR" sz="3200">
                <a:latin typeface="Times New Roman" pitchFamily="18" charset="0"/>
              </a:rPr>
              <a:t>”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“</a:t>
            </a:r>
            <a:r>
              <a:rPr lang="pt-BR" sz="3200" err="1">
                <a:latin typeface="Times New Roman" pitchFamily="18" charset="0"/>
              </a:rPr>
              <a:t>Organic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matter</a:t>
            </a:r>
            <a:r>
              <a:rPr lang="pt-BR" sz="3200">
                <a:latin typeface="Times New Roman" pitchFamily="18" charset="0"/>
              </a:rPr>
              <a:t>”. The </a:t>
            </a:r>
            <a:r>
              <a:rPr lang="pt-BR" sz="3200" err="1">
                <a:latin typeface="Times New Roman" pitchFamily="18" charset="0"/>
              </a:rPr>
              <a:t>period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covered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by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this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work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is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from</a:t>
            </a:r>
            <a:r>
              <a:rPr lang="pt-BR" sz="3200">
                <a:latin typeface="Times New Roman" pitchFamily="18" charset="0"/>
              </a:rPr>
              <a:t> 2021 </a:t>
            </a:r>
            <a:r>
              <a:rPr lang="pt-BR" sz="3200" err="1">
                <a:latin typeface="Times New Roman" pitchFamily="18" charset="0"/>
              </a:rPr>
              <a:t>to</a:t>
            </a:r>
            <a:r>
              <a:rPr lang="pt-BR" sz="3200">
                <a:latin typeface="Times New Roman" pitchFamily="18" charset="0"/>
              </a:rPr>
              <a:t> August 2023.</a:t>
            </a: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1044967" y="30549079"/>
            <a:ext cx="5291058" cy="6032631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just" defTabSz="612775" eaLnBrk="0" hangingPunct="0"/>
            <a:r>
              <a:rPr lang="pt-BR" sz="3600" b="1">
                <a:latin typeface="Times New Roman" pitchFamily="18" charset="0"/>
              </a:rPr>
              <a:t>Input data</a:t>
            </a:r>
          </a:p>
          <a:p>
            <a:pPr algn="just"/>
            <a:r>
              <a:rPr lang="pt-BR" sz="3200" err="1">
                <a:latin typeface="Times New Roman" pitchFamily="18" charset="0"/>
              </a:rPr>
              <a:t>Vegetation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soil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indices</a:t>
            </a:r>
            <a:r>
              <a:rPr lang="pt-BR" sz="3200">
                <a:latin typeface="Times New Roman" pitchFamily="18" charset="0"/>
              </a:rPr>
              <a:t> (NDVI, SAVI, RVI, EVI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SRCI), </a:t>
            </a:r>
            <a:r>
              <a:rPr lang="pt-BR" sz="3200" err="1">
                <a:latin typeface="Times New Roman" pitchFamily="18" charset="0"/>
              </a:rPr>
              <a:t>specific</a:t>
            </a:r>
            <a:r>
              <a:rPr lang="pt-BR" sz="3200">
                <a:latin typeface="Times New Roman" pitchFamily="18" charset="0"/>
              </a:rPr>
              <a:t> bands </a:t>
            </a:r>
            <a:r>
              <a:rPr lang="pt-BR" sz="3200" err="1">
                <a:latin typeface="Times New Roman" pitchFamily="18" charset="0"/>
              </a:rPr>
              <a:t>from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different</a:t>
            </a:r>
            <a:r>
              <a:rPr lang="pt-BR" sz="3200">
                <a:latin typeface="Times New Roman" pitchFamily="18" charset="0"/>
              </a:rPr>
              <a:t> </a:t>
            </a:r>
            <a:r>
              <a:rPr lang="pt-BR" sz="3200" err="1">
                <a:latin typeface="Times New Roman" pitchFamily="18" charset="0"/>
              </a:rPr>
              <a:t>satellites</a:t>
            </a:r>
            <a:r>
              <a:rPr lang="pt-BR" sz="3200">
                <a:latin typeface="Times New Roman" pitchFamily="18" charset="0"/>
              </a:rPr>
              <a:t> (</a:t>
            </a:r>
            <a:r>
              <a:rPr lang="pt-BR" sz="3200" err="1">
                <a:latin typeface="Times New Roman" pitchFamily="18" charset="0"/>
              </a:rPr>
              <a:t>red</a:t>
            </a:r>
            <a:r>
              <a:rPr lang="pt-BR" sz="3200">
                <a:latin typeface="Times New Roman" pitchFamily="18" charset="0"/>
              </a:rPr>
              <a:t>, </a:t>
            </a:r>
            <a:r>
              <a:rPr lang="pt-BR" sz="3200" err="1">
                <a:latin typeface="Times New Roman" pitchFamily="18" charset="0"/>
              </a:rPr>
              <a:t>red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edge</a:t>
            </a:r>
            <a:r>
              <a:rPr lang="pt-BR" sz="3200">
                <a:latin typeface="Times New Roman" pitchFamily="18" charset="0"/>
              </a:rPr>
              <a:t>, </a:t>
            </a:r>
            <a:r>
              <a:rPr lang="pt-BR" sz="3200" err="1">
                <a:latin typeface="Times New Roman" pitchFamily="18" charset="0"/>
              </a:rPr>
              <a:t>green</a:t>
            </a:r>
            <a:r>
              <a:rPr lang="pt-BR" sz="3200">
                <a:latin typeface="Times New Roman" pitchFamily="18" charset="0"/>
              </a:rPr>
              <a:t>, SWIR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NIR bands)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Digital </a:t>
            </a:r>
            <a:r>
              <a:rPr lang="pt-BR" sz="3200" err="1">
                <a:latin typeface="Times New Roman" pitchFamily="18" charset="0"/>
              </a:rPr>
              <a:t>Terrain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Elevation</a:t>
            </a:r>
            <a:r>
              <a:rPr lang="pt-BR" sz="3200">
                <a:latin typeface="Times New Roman" pitchFamily="18" charset="0"/>
              </a:rPr>
              <a:t> Models (DEM) </a:t>
            </a:r>
            <a:r>
              <a:rPr lang="pt-BR" sz="3200" err="1">
                <a:latin typeface="Times New Roman" pitchFamily="18" charset="0"/>
              </a:rPr>
              <a:t>using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Transportation</a:t>
            </a:r>
            <a:r>
              <a:rPr lang="pt-BR" sz="3200">
                <a:latin typeface="Times New Roman" pitchFamily="18" charset="0"/>
              </a:rPr>
              <a:t> Radar </a:t>
            </a:r>
            <a:r>
              <a:rPr lang="pt-BR" sz="3200" err="1">
                <a:latin typeface="Times New Roman" pitchFamily="18" charset="0"/>
              </a:rPr>
              <a:t>Topography</a:t>
            </a:r>
            <a:r>
              <a:rPr lang="pt-BR" sz="3200">
                <a:latin typeface="Times New Roman" pitchFamily="18" charset="0"/>
              </a:rPr>
              <a:t> Mission (SRTM) </a:t>
            </a:r>
            <a:r>
              <a:rPr lang="pt-BR" sz="3200" err="1">
                <a:latin typeface="Times New Roman" pitchFamily="18" charset="0"/>
              </a:rPr>
              <a:t>were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the</a:t>
            </a:r>
            <a:r>
              <a:rPr lang="pt-BR" sz="3200">
                <a:latin typeface="Times New Roman" pitchFamily="18" charset="0"/>
              </a:rPr>
              <a:t> input data </a:t>
            </a:r>
            <a:r>
              <a:rPr lang="pt-BR" sz="3200" err="1">
                <a:latin typeface="Times New Roman" pitchFamily="18" charset="0"/>
              </a:rPr>
              <a:t>of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most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commonly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used</a:t>
            </a:r>
            <a:r>
              <a:rPr lang="pt-BR" sz="3200">
                <a:latin typeface="Times New Roman" pitchFamily="18" charset="0"/>
              </a:rPr>
              <a:t> (Fig. 2).</a:t>
            </a:r>
          </a:p>
        </p:txBody>
      </p:sp>
      <p:sp>
        <p:nvSpPr>
          <p:cNvPr id="38" name="Text Box 40"/>
          <p:cNvSpPr txBox="1">
            <a:spLocks noChangeArrowheads="1"/>
          </p:cNvSpPr>
          <p:nvPr/>
        </p:nvSpPr>
        <p:spPr bwMode="auto">
          <a:xfrm>
            <a:off x="16008945" y="28965359"/>
            <a:ext cx="13197789" cy="3508863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marL="457200" indent="-457200" algn="just" defTabSz="612775" eaLnBrk="0" hangingPunct="0">
              <a:buFont typeface="Arial" panose="020B0604020202020204" pitchFamily="34" charset="0"/>
              <a:buChar char="•"/>
            </a:pPr>
            <a:r>
              <a:rPr lang="pt-BR" sz="3200" dirty="0">
                <a:latin typeface="Times New Roman" pitchFamily="18" charset="0"/>
              </a:rPr>
              <a:t>The inputs </a:t>
            </a:r>
            <a:r>
              <a:rPr lang="pt-BR" sz="3200" dirty="0" err="1">
                <a:latin typeface="Times New Roman" pitchFamily="18" charset="0"/>
              </a:rPr>
              <a:t>most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used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by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authors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were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those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most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correlated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with</a:t>
            </a:r>
            <a:r>
              <a:rPr lang="pt-BR" sz="3200" dirty="0">
                <a:latin typeface="Times New Roman" pitchFamily="18" charset="0"/>
              </a:rPr>
              <a:t> SOC, </a:t>
            </a:r>
            <a:r>
              <a:rPr lang="pt-BR" sz="3200" dirty="0" err="1">
                <a:latin typeface="Times New Roman" pitchFamily="18" charset="0"/>
              </a:rPr>
              <a:t>namely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Vegetation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soil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indices</a:t>
            </a:r>
            <a:r>
              <a:rPr lang="pt-BR" sz="3200" dirty="0">
                <a:latin typeface="Times New Roman" pitchFamily="18" charset="0"/>
              </a:rPr>
              <a:t>, some </a:t>
            </a:r>
            <a:r>
              <a:rPr lang="pt-BR" sz="3200" dirty="0" err="1">
                <a:latin typeface="Times New Roman" pitchFamily="18" charset="0"/>
              </a:rPr>
              <a:t>satellite</a:t>
            </a:r>
            <a:r>
              <a:rPr lang="pt-BR" sz="3200" dirty="0">
                <a:latin typeface="Times New Roman" pitchFamily="18" charset="0"/>
              </a:rPr>
              <a:t> bands </a:t>
            </a:r>
            <a:r>
              <a:rPr lang="pt-BR" sz="3200" dirty="0" err="1">
                <a:latin typeface="Times New Roman" pitchFamily="18" charset="0"/>
              </a:rPr>
              <a:t>and</a:t>
            </a:r>
            <a:r>
              <a:rPr lang="pt-BR" sz="3200" dirty="0">
                <a:latin typeface="Times New Roman" pitchFamily="18" charset="0"/>
              </a:rPr>
              <a:t> data </a:t>
            </a:r>
            <a:r>
              <a:rPr lang="pt-BR" sz="3200" dirty="0" err="1">
                <a:latin typeface="Times New Roman" pitchFamily="18" charset="0"/>
              </a:rPr>
              <a:t>derived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from</a:t>
            </a:r>
            <a:r>
              <a:rPr lang="pt-BR" sz="3200" dirty="0">
                <a:latin typeface="Times New Roman" pitchFamily="18" charset="0"/>
              </a:rPr>
              <a:t> DEM;</a:t>
            </a:r>
          </a:p>
          <a:p>
            <a:pPr marL="457200" indent="-457200" algn="just" defTabSz="612775" eaLnBrk="0" hangingPunct="0">
              <a:buFont typeface="Arial" panose="020B0604020202020204" pitchFamily="34" charset="0"/>
              <a:buChar char="•"/>
            </a:pPr>
            <a:r>
              <a:rPr lang="pt-PT" sz="3200" dirty="0">
                <a:latin typeface="Times New Roman" pitchFamily="18" charset="0"/>
              </a:rPr>
              <a:t>DL </a:t>
            </a:r>
            <a:r>
              <a:rPr lang="pt-PT" sz="3200" dirty="0" err="1">
                <a:latin typeface="Times New Roman" pitchFamily="18" charset="0"/>
              </a:rPr>
              <a:t>models</a:t>
            </a:r>
            <a:r>
              <a:rPr lang="pt-PT" sz="3200" dirty="0">
                <a:latin typeface="Times New Roman" pitchFamily="18" charset="0"/>
              </a:rPr>
              <a:t> are more </a:t>
            </a:r>
            <a:r>
              <a:rPr lang="pt-PT" sz="3200" dirty="0" err="1">
                <a:latin typeface="Times New Roman" pitchFamily="18" charset="0"/>
              </a:rPr>
              <a:t>robust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than</a:t>
            </a:r>
            <a:r>
              <a:rPr lang="pt-PT" sz="3200" dirty="0">
                <a:latin typeface="Times New Roman" pitchFamily="18" charset="0"/>
              </a:rPr>
              <a:t> non-DL </a:t>
            </a:r>
            <a:r>
              <a:rPr lang="pt-PT" sz="3200" dirty="0" err="1">
                <a:latin typeface="Times New Roman" pitchFamily="18" charset="0"/>
              </a:rPr>
              <a:t>models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and</a:t>
            </a:r>
            <a:r>
              <a:rPr lang="pt-PT" sz="3200" dirty="0">
                <a:latin typeface="Times New Roman" pitchFamily="18" charset="0"/>
              </a:rPr>
              <a:t> can converge </a:t>
            </a:r>
            <a:r>
              <a:rPr lang="pt-PT" sz="3200" dirty="0" err="1">
                <a:latin typeface="Times New Roman" pitchFamily="18" charset="0"/>
              </a:rPr>
              <a:t>better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when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working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with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complex</a:t>
            </a:r>
            <a:r>
              <a:rPr lang="pt-PT" sz="3200" dirty="0">
                <a:latin typeface="Times New Roman" pitchFamily="18" charset="0"/>
              </a:rPr>
              <a:t> RS data, </a:t>
            </a:r>
            <a:r>
              <a:rPr lang="pt-PT" sz="3200" dirty="0" err="1">
                <a:latin typeface="Times New Roman" pitchFamily="18" charset="0"/>
              </a:rPr>
              <a:t>however</a:t>
            </a:r>
            <a:r>
              <a:rPr lang="pt-PT" sz="3200" dirty="0">
                <a:latin typeface="Times New Roman" pitchFamily="18" charset="0"/>
              </a:rPr>
              <a:t>, a </a:t>
            </a:r>
            <a:r>
              <a:rPr lang="pt-PT" sz="3200" dirty="0" err="1">
                <a:latin typeface="Times New Roman" pitchFamily="18" charset="0"/>
              </a:rPr>
              <a:t>dataset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with</a:t>
            </a:r>
            <a:r>
              <a:rPr lang="pt-PT" sz="3200" dirty="0">
                <a:latin typeface="Times New Roman" pitchFamily="18" charset="0"/>
              </a:rPr>
              <a:t> a </a:t>
            </a:r>
            <a:r>
              <a:rPr lang="pt-PT" sz="3200" dirty="0" err="1">
                <a:latin typeface="Times New Roman" pitchFamily="18" charset="0"/>
              </a:rPr>
              <a:t>large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amount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of</a:t>
            </a:r>
            <a:r>
              <a:rPr lang="pt-PT" sz="3200" dirty="0">
                <a:latin typeface="Times New Roman" pitchFamily="18" charset="0"/>
              </a:rPr>
              <a:t> data </a:t>
            </a:r>
            <a:r>
              <a:rPr lang="pt-PT" sz="3200" dirty="0" err="1">
                <a:latin typeface="Times New Roman" pitchFamily="18" charset="0"/>
              </a:rPr>
              <a:t>is</a:t>
            </a:r>
            <a:r>
              <a:rPr lang="pt-PT" sz="3200" dirty="0">
                <a:latin typeface="Times New Roman" pitchFamily="18" charset="0"/>
              </a:rPr>
              <a:t> </a:t>
            </a:r>
            <a:r>
              <a:rPr lang="pt-PT" sz="3200" dirty="0" err="1">
                <a:latin typeface="Times New Roman" pitchFamily="18" charset="0"/>
              </a:rPr>
              <a:t>required</a:t>
            </a:r>
            <a:r>
              <a:rPr lang="pt-PT" sz="3200" dirty="0">
                <a:latin typeface="Times New Roman" pitchFamily="18" charset="0"/>
              </a:rPr>
              <a:t>, </a:t>
            </a:r>
            <a:r>
              <a:rPr lang="pt-PT" sz="3200" dirty="0" err="1">
                <a:latin typeface="Times New Roman" pitchFamily="18" charset="0"/>
              </a:rPr>
              <a:t>especially</a:t>
            </a:r>
            <a:r>
              <a:rPr lang="pt-PT" sz="3200" dirty="0">
                <a:latin typeface="Times New Roman" pitchFamily="18" charset="0"/>
              </a:rPr>
              <a:t> SOC samples;</a:t>
            </a:r>
          </a:p>
          <a:p>
            <a:pPr marL="457200" indent="-457200" algn="just" defTabSz="612775" eaLnBrk="0" hangingPunct="0">
              <a:buFont typeface="Arial" panose="020B0604020202020204" pitchFamily="34" charset="0"/>
              <a:buChar char="•"/>
            </a:pPr>
            <a:r>
              <a:rPr lang="pt-BR" sz="3200" dirty="0">
                <a:latin typeface="Times New Roman" pitchFamily="18" charset="0"/>
              </a:rPr>
              <a:t>Data </a:t>
            </a:r>
            <a:r>
              <a:rPr lang="pt-BR" sz="3200" dirty="0" err="1">
                <a:latin typeface="Times New Roman" pitchFamily="18" charset="0"/>
              </a:rPr>
              <a:t>from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Sentinel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satellites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collection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were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the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most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used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by</a:t>
            </a:r>
            <a:r>
              <a:rPr lang="pt-BR" sz="3200" dirty="0">
                <a:latin typeface="Times New Roman" pitchFamily="18" charset="0"/>
              </a:rPr>
              <a:t> </a:t>
            </a:r>
            <a:r>
              <a:rPr lang="pt-BR" sz="3200" dirty="0" err="1">
                <a:latin typeface="Times New Roman" pitchFamily="18" charset="0"/>
              </a:rPr>
              <a:t>researchers</a:t>
            </a:r>
            <a:r>
              <a:rPr lang="pt-BR" sz="3200" dirty="0">
                <a:latin typeface="Times New Roman" pitchFamily="18" charset="0"/>
              </a:rPr>
              <a:t>.</a:t>
            </a: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3848816" y="13851614"/>
            <a:ext cx="737235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pt-BR" sz="6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pt-BR" sz="6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3979754" y="29628079"/>
            <a:ext cx="737235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pt-BR" sz="68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pt-BR" sz="6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27">
            <a:extLst>
              <a:ext uri="{FF2B5EF4-FFF2-40B4-BE49-F238E27FC236}">
                <a16:creationId xmlns:a16="http://schemas.microsoft.com/office/drawing/2014/main" id="{1B112D82-206B-DA82-7D44-75BAE4065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8065" y="37066131"/>
            <a:ext cx="818832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</a:pPr>
            <a:r>
              <a:rPr lang="pt-BR" sz="5000"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Agradecimentos:</a:t>
            </a:r>
          </a:p>
        </p:txBody>
      </p:sp>
      <p:sp>
        <p:nvSpPr>
          <p:cNvPr id="95" name="Oval 5">
            <a:extLst>
              <a:ext uri="{FF2B5EF4-FFF2-40B4-BE49-F238E27FC236}">
                <a16:creationId xmlns:a16="http://schemas.microsoft.com/office/drawing/2014/main" id="{59DF3B8E-8A6D-E8C9-77F2-29256B56FE69}"/>
              </a:ext>
            </a:extLst>
          </p:cNvPr>
          <p:cNvSpPr/>
          <p:nvPr/>
        </p:nvSpPr>
        <p:spPr>
          <a:xfrm rot="1851007">
            <a:off x="5320123" y="1196555"/>
            <a:ext cx="717280" cy="386246"/>
          </a:xfrm>
          <a:prstGeom prst="ellipse">
            <a:avLst/>
          </a:prstGeom>
          <a:solidFill>
            <a:schemeClr val="accent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9" name="Espaço Reservado para Conteúdo 2">
            <a:extLst>
              <a:ext uri="{FF2B5EF4-FFF2-40B4-BE49-F238E27FC236}">
                <a16:creationId xmlns:a16="http://schemas.microsoft.com/office/drawing/2014/main" id="{F5E419A2-818B-9B8F-C636-679183FE6A27}"/>
              </a:ext>
            </a:extLst>
          </p:cNvPr>
          <p:cNvSpPr txBox="1">
            <a:spLocks/>
          </p:cNvSpPr>
          <p:nvPr/>
        </p:nvSpPr>
        <p:spPr>
          <a:xfrm>
            <a:off x="420548" y="38698307"/>
            <a:ext cx="16301426" cy="1854037"/>
          </a:xfrm>
          <a:prstGeom prst="rect">
            <a:avLst/>
          </a:prstGeom>
        </p:spPr>
        <p:txBody>
          <a:bodyPr>
            <a:noAutofit/>
          </a:bodyPr>
          <a:lstStyle>
            <a:lvl1pPr marL="1566231" indent="-1566231" algn="l" defTabSz="4176111" rtl="0" fontAlgn="base">
              <a:spcBef>
                <a:spcPct val="20000"/>
              </a:spcBef>
              <a:spcAft>
                <a:spcPct val="0"/>
              </a:spcAft>
              <a:buChar char="•"/>
              <a:defRPr sz="14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92240" indent="-1304940" algn="l" defTabSz="4176111" rtl="0" fontAlgn="base">
              <a:spcBef>
                <a:spcPct val="20000"/>
              </a:spcBef>
              <a:spcAft>
                <a:spcPct val="0"/>
              </a:spcAft>
              <a:buChar char="–"/>
              <a:defRPr sz="12700">
                <a:solidFill>
                  <a:schemeClr val="tx1"/>
                </a:solidFill>
                <a:latin typeface="+mn-lt"/>
              </a:defRPr>
            </a:lvl2pPr>
            <a:lvl3pPr marL="5219761" indent="-1043651" algn="l" defTabSz="4176111" rtl="0" fontAlgn="base">
              <a:spcBef>
                <a:spcPct val="20000"/>
              </a:spcBef>
              <a:spcAft>
                <a:spcPct val="0"/>
              </a:spcAft>
              <a:buChar char="•"/>
              <a:defRPr sz="10900">
                <a:solidFill>
                  <a:schemeClr val="tx1"/>
                </a:solidFill>
                <a:latin typeface="+mn-lt"/>
              </a:defRPr>
            </a:lvl3pPr>
            <a:lvl4pPr marL="7307061" indent="-1043651" algn="l" defTabSz="4176111" rtl="0" fontAlgn="base">
              <a:spcBef>
                <a:spcPct val="20000"/>
              </a:spcBef>
              <a:spcAft>
                <a:spcPct val="0"/>
              </a:spcAft>
              <a:buChar char="–"/>
              <a:defRPr sz="9100">
                <a:solidFill>
                  <a:schemeClr val="tx1"/>
                </a:solidFill>
                <a:latin typeface="+mn-lt"/>
              </a:defRPr>
            </a:lvl4pPr>
            <a:lvl5pPr marL="9395872" indent="-1043651" algn="l" defTabSz="4176111" rtl="0" fontAlgn="base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+mn-lt"/>
              </a:defRPr>
            </a:lvl5pPr>
            <a:lvl6pPr marL="9830852" indent="-1043651" algn="l" defTabSz="4176111" rtl="0" fontAlgn="base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+mn-lt"/>
              </a:defRPr>
            </a:lvl6pPr>
            <a:lvl7pPr marL="10265832" indent="-1043651" algn="l" defTabSz="4176111" rtl="0" fontAlgn="base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+mn-lt"/>
              </a:defRPr>
            </a:lvl7pPr>
            <a:lvl8pPr marL="10700813" indent="-1043651" algn="l" defTabSz="4176111" rtl="0" fontAlgn="base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+mn-lt"/>
              </a:defRPr>
            </a:lvl8pPr>
            <a:lvl9pPr marL="11135793" indent="-1043651" algn="l" defTabSz="4176111" rtl="0" fontAlgn="base">
              <a:spcBef>
                <a:spcPct val="20000"/>
              </a:spcBef>
              <a:spcAft>
                <a:spcPct val="0"/>
              </a:spcAft>
              <a:buChar char="»"/>
              <a:defRPr sz="91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endParaRPr lang="pt-BR" sz="2600" i="1" ker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" name="Picture 6" descr="CONSÓRCIO | BLUEBIOLAB">
            <a:extLst>
              <a:ext uri="{FF2B5EF4-FFF2-40B4-BE49-F238E27FC236}">
                <a16:creationId xmlns:a16="http://schemas.microsoft.com/office/drawing/2014/main" id="{57542D21-DEDB-E029-C637-1B481F638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63" r="51315" b="17940"/>
          <a:stretch/>
        </p:blipFill>
        <p:spPr bwMode="auto">
          <a:xfrm>
            <a:off x="5562403" y="39455360"/>
            <a:ext cx="3195173" cy="12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Imagem 102" descr="Uma imagem contendo Forma&#10;&#10;Descrição gerada automaticamente">
            <a:extLst>
              <a:ext uri="{FF2B5EF4-FFF2-40B4-BE49-F238E27FC236}">
                <a16:creationId xmlns:a16="http://schemas.microsoft.com/office/drawing/2014/main" id="{F8692DED-39EC-EDC7-F09E-AAFA48101B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283" y="39548972"/>
            <a:ext cx="3428870" cy="1045802"/>
          </a:xfrm>
          <a:prstGeom prst="rect">
            <a:avLst/>
          </a:prstGeom>
        </p:spPr>
      </p:pic>
      <p:sp>
        <p:nvSpPr>
          <p:cNvPr id="109" name="Text Box 40">
            <a:extLst>
              <a:ext uri="{FF2B5EF4-FFF2-40B4-BE49-F238E27FC236}">
                <a16:creationId xmlns:a16="http://schemas.microsoft.com/office/drawing/2014/main" id="{0C6F3328-269E-13F1-01D5-427B0ABA0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9756" y="33286612"/>
            <a:ext cx="13951383" cy="3402552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marR="890270" lvl="0" algn="just" fontAlgn="base">
              <a:lnSpc>
                <a:spcPct val="108000"/>
              </a:lnSpc>
              <a:spcAft>
                <a:spcPts val="400"/>
              </a:spcAft>
              <a:buClr>
                <a:srgbClr val="000000"/>
              </a:buClr>
              <a:buSzPts val="900"/>
              <a:tabLst>
                <a:tab pos="12827000" algn="l"/>
              </a:tabLst>
            </a:pPr>
            <a:r>
              <a:rPr lang="pt-BR" sz="2000" dirty="0">
                <a:latin typeface="Times New Roman" pitchFamily="18" charset="0"/>
              </a:rPr>
              <a:t>[1] </a:t>
            </a:r>
            <a:r>
              <a:rPr lang="en-US" sz="2000" dirty="0">
                <a:latin typeface="Times New Roman" pitchFamily="18" charset="0"/>
              </a:rPr>
              <a:t>N. </a:t>
            </a:r>
            <a:r>
              <a:rPr lang="en-US" sz="2000" dirty="0" err="1">
                <a:latin typeface="Times New Roman" pitchFamily="18" charset="0"/>
              </a:rPr>
              <a:t>Agjee</a:t>
            </a:r>
            <a:r>
              <a:rPr lang="en-US" sz="2000" dirty="0">
                <a:latin typeface="Times New Roman" pitchFamily="18" charset="0"/>
              </a:rPr>
              <a:t>, O. </a:t>
            </a:r>
            <a:r>
              <a:rPr lang="en-US" sz="2000" dirty="0" err="1">
                <a:latin typeface="Times New Roman" pitchFamily="18" charset="0"/>
              </a:rPr>
              <a:t>Mutanga</a:t>
            </a:r>
            <a:r>
              <a:rPr lang="en-US" sz="2000" dirty="0">
                <a:latin typeface="Times New Roman" pitchFamily="18" charset="0"/>
              </a:rPr>
              <a:t>, and R. Ismail, “Remote sensing bio-control damage on aquatic invasive alien plant species,” South African Journal of Geomatics, vol. 4, no. 4, pp. 464–485, 2015.</a:t>
            </a:r>
            <a:endParaRPr lang="pt-BR" sz="2000" dirty="0">
              <a:latin typeface="Times New Roman" pitchFamily="18" charset="0"/>
            </a:endParaRPr>
          </a:p>
          <a:p>
            <a:pPr marR="890270" algn="just">
              <a:lnSpc>
                <a:spcPct val="108000"/>
              </a:lnSpc>
              <a:spcAft>
                <a:spcPts val="365"/>
              </a:spcAft>
              <a:buClr>
                <a:srgbClr val="000000"/>
              </a:buClr>
              <a:buSzPts val="900"/>
              <a:tabLst>
                <a:tab pos="12827000" algn="l"/>
              </a:tabLst>
            </a:pPr>
            <a:r>
              <a:rPr lang="en-US" sz="2000" dirty="0">
                <a:latin typeface="Times New Roman" pitchFamily="18" charset="0"/>
              </a:rPr>
              <a:t>[2]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M.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Mngadi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J.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Odindi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K.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Peerbhay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and O.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Mutanga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“Examining the effectiveness of sentinel-1 and 2 imagery for commercial forest species mapping,” </a:t>
            </a:r>
            <a:r>
              <a:rPr lang="en-US" sz="1800" i="1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Geocarto</a:t>
            </a:r>
            <a:r>
              <a:rPr lang="en-US" sz="1800" i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International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vol. 36, no. 1, pp. 1–12, 2021.</a:t>
            </a:r>
            <a:endParaRPr lang="en-US" sz="2000" dirty="0">
              <a:latin typeface="Times New Roman" pitchFamily="18" charset="0"/>
            </a:endParaRPr>
          </a:p>
          <a:p>
            <a:pPr marR="890270" algn="just">
              <a:lnSpc>
                <a:spcPct val="108000"/>
              </a:lnSpc>
              <a:spcAft>
                <a:spcPts val="365"/>
              </a:spcAft>
              <a:buClr>
                <a:srgbClr val="000000"/>
              </a:buClr>
              <a:buSzPts val="900"/>
              <a:tabLst>
                <a:tab pos="12827000" algn="l"/>
              </a:tabLst>
            </a:pPr>
            <a:r>
              <a:rPr lang="en-US" sz="2000" dirty="0">
                <a:latin typeface="Times New Roman" pitchFamily="18" charset="0"/>
              </a:rPr>
              <a:t>[3] 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S.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Khanal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J. Fulton, A. Klopfenstein, N.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Douridas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and S. Shearer, “Integration of high resolution remotely sensed data and machine learning techniques for spatial prediction of soil properties and corn yield,” </a:t>
            </a:r>
            <a:r>
              <a:rPr lang="en-US" sz="1800" i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Computers and electronics in agriculture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vol. 153, pp. 213–225, 2018.</a:t>
            </a:r>
            <a:endParaRPr lang="en-US" sz="2000" dirty="0">
              <a:latin typeface="Times New Roman" pitchFamily="18" charset="0"/>
            </a:endParaRPr>
          </a:p>
          <a:p>
            <a:pPr marR="890270" algn="just">
              <a:lnSpc>
                <a:spcPct val="108000"/>
              </a:lnSpc>
              <a:spcAft>
                <a:spcPts val="365"/>
              </a:spcAft>
              <a:buClr>
                <a:srgbClr val="000000"/>
              </a:buClr>
              <a:buSzPts val="900"/>
              <a:tabLst>
                <a:tab pos="12827000" algn="l"/>
              </a:tabLst>
            </a:pPr>
            <a:r>
              <a:rPr lang="en-US" sz="2000" dirty="0">
                <a:latin typeface="Times New Roman" pitchFamily="18" charset="0"/>
              </a:rPr>
              <a:t>[4] 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Odebiri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O.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Mutanga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J.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Odindi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R. Naicker, C. </a:t>
            </a:r>
            <a:r>
              <a:rPr lang="en-US" sz="1800" u="none" strike="noStrike" kern="1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Masemola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and M. Sibanda, “Deep learning approaches in remote sensing of soil organic carbon: A review of utility, challenges, and prospects,” </a:t>
            </a:r>
            <a:r>
              <a:rPr lang="en-US" sz="1800" i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Environmental monitoring and assessment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, vol. 193, pp. 1–18, 2021.</a:t>
            </a:r>
          </a:p>
          <a:p>
            <a:pPr marR="890270" algn="just">
              <a:lnSpc>
                <a:spcPct val="108000"/>
              </a:lnSpc>
              <a:spcAft>
                <a:spcPts val="365"/>
              </a:spcAft>
              <a:buClr>
                <a:srgbClr val="000000"/>
              </a:buClr>
              <a:buSzPts val="900"/>
              <a:tabLst>
                <a:tab pos="12827000" algn="l"/>
              </a:tabLst>
            </a:pPr>
            <a:r>
              <a:rPr lang="en-US" sz="1800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[5] </a:t>
            </a:r>
            <a:r>
              <a:rPr lang="en-US" sz="18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J. Cruz-Benito, “Systematic literature review &amp; mapping,” 2016.</a:t>
            </a:r>
            <a:endParaRPr lang="pt-BR" sz="1800" u="none" strike="noStrike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10" name="Text Box 40">
            <a:extLst>
              <a:ext uri="{FF2B5EF4-FFF2-40B4-BE49-F238E27FC236}">
                <a16:creationId xmlns:a16="http://schemas.microsoft.com/office/drawing/2014/main" id="{87D8FFF7-25FA-BC0B-ABCA-B7D5BE809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9756" y="14091614"/>
            <a:ext cx="13021187" cy="4555303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just" defTabSz="612775" eaLnBrk="0" hangingPunct="0"/>
            <a:r>
              <a:rPr lang="pt-BR" sz="3600" b="1">
                <a:latin typeface="Times New Roman" pitchFamily="18" charset="0"/>
              </a:rPr>
              <a:t>Artificial </a:t>
            </a:r>
            <a:r>
              <a:rPr lang="pt-BR" sz="3600" b="1" err="1">
                <a:latin typeface="Times New Roman" pitchFamily="18" charset="0"/>
              </a:rPr>
              <a:t>intelligence</a:t>
            </a:r>
            <a:r>
              <a:rPr lang="pt-BR" sz="3600" b="1">
                <a:latin typeface="Times New Roman" pitchFamily="18" charset="0"/>
              </a:rPr>
              <a:t> models</a:t>
            </a:r>
          </a:p>
          <a:p>
            <a:pPr algn="just"/>
            <a:r>
              <a:rPr lang="pt-BR" sz="3200" err="1">
                <a:latin typeface="Times New Roman" pitchFamily="18" charset="0"/>
              </a:rPr>
              <a:t>Preliminary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results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underscore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how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promising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Deep</a:t>
            </a:r>
            <a:r>
              <a:rPr lang="pt-BR" sz="3200">
                <a:latin typeface="Times New Roman" pitchFamily="18" charset="0"/>
              </a:rPr>
              <a:t> Learning (DL) models are in </a:t>
            </a:r>
            <a:r>
              <a:rPr lang="pt-BR" sz="3200" err="1">
                <a:latin typeface="Times New Roman" pitchFamily="18" charset="0"/>
              </a:rPr>
              <a:t>estimating</a:t>
            </a:r>
            <a:r>
              <a:rPr lang="pt-BR" sz="3200">
                <a:latin typeface="Times New Roman" pitchFamily="18" charset="0"/>
              </a:rPr>
              <a:t> SOC </a:t>
            </a:r>
            <a:r>
              <a:rPr lang="pt-BR" sz="3200" err="1">
                <a:latin typeface="Times New Roman" pitchFamily="18" charset="0"/>
              </a:rPr>
              <a:t>through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the</a:t>
            </a:r>
            <a:r>
              <a:rPr lang="pt-BR" sz="3200">
                <a:latin typeface="Times New Roman" pitchFamily="18" charset="0"/>
              </a:rPr>
              <a:t> use </a:t>
            </a:r>
            <a:r>
              <a:rPr lang="pt-BR" sz="3200" err="1">
                <a:latin typeface="Times New Roman" pitchFamily="18" charset="0"/>
              </a:rPr>
              <a:t>of</a:t>
            </a:r>
            <a:r>
              <a:rPr lang="pt-BR" sz="3200">
                <a:latin typeface="Times New Roman" pitchFamily="18" charset="0"/>
              </a:rPr>
              <a:t> RS data. </a:t>
            </a:r>
            <a:r>
              <a:rPr lang="pt-BR" sz="3200" err="1">
                <a:latin typeface="Times New Roman" pitchFamily="18" charset="0"/>
              </a:rPr>
              <a:t>Among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studies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analyzed</a:t>
            </a:r>
            <a:r>
              <a:rPr lang="pt-BR" sz="3200">
                <a:latin typeface="Times New Roman" pitchFamily="18" charset="0"/>
              </a:rPr>
              <a:t>, </a:t>
            </a:r>
            <a:r>
              <a:rPr lang="pt-BR" sz="3200" err="1">
                <a:latin typeface="Times New Roman" pitchFamily="18" charset="0"/>
              </a:rPr>
              <a:t>that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used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both</a:t>
            </a:r>
            <a:r>
              <a:rPr lang="pt-BR" sz="3200">
                <a:latin typeface="Times New Roman" pitchFamily="18" charset="0"/>
              </a:rPr>
              <a:t> ML </a:t>
            </a:r>
            <a:r>
              <a:rPr lang="pt-BR" sz="3200" err="1">
                <a:latin typeface="Times New Roman" pitchFamily="18" charset="0"/>
              </a:rPr>
              <a:t>and</a:t>
            </a:r>
            <a:r>
              <a:rPr lang="pt-BR" sz="3200">
                <a:latin typeface="Times New Roman" pitchFamily="18" charset="0"/>
              </a:rPr>
              <a:t> DL </a:t>
            </a:r>
            <a:r>
              <a:rPr lang="pt-BR" sz="3200" err="1">
                <a:latin typeface="Times New Roman" pitchFamily="18" charset="0"/>
              </a:rPr>
              <a:t>techniques</a:t>
            </a:r>
            <a:r>
              <a:rPr lang="pt-BR" sz="3200">
                <a:latin typeface="Times New Roman" pitchFamily="18" charset="0"/>
              </a:rPr>
              <a:t>, </a:t>
            </a:r>
            <a:r>
              <a:rPr lang="pt-BR" sz="3200" err="1">
                <a:latin typeface="Times New Roman" pitchFamily="18" charset="0"/>
              </a:rPr>
              <a:t>only</a:t>
            </a:r>
            <a:r>
              <a:rPr lang="pt-BR" sz="3200">
                <a:latin typeface="Times New Roman" pitchFamily="18" charset="0"/>
              </a:rPr>
              <a:t> 10 </a:t>
            </a:r>
            <a:r>
              <a:rPr lang="pt-BR" sz="3200" err="1">
                <a:latin typeface="Times New Roman" pitchFamily="18" charset="0"/>
              </a:rPr>
              <a:t>achieved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better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results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with</a:t>
            </a:r>
            <a:r>
              <a:rPr lang="pt-BR" sz="3200">
                <a:latin typeface="Times New Roman" pitchFamily="18" charset="0"/>
              </a:rPr>
              <a:t> non-DL </a:t>
            </a:r>
            <a:r>
              <a:rPr lang="pt-BR" sz="3200" err="1">
                <a:latin typeface="Times New Roman" pitchFamily="18" charset="0"/>
              </a:rPr>
              <a:t>methods</a:t>
            </a:r>
            <a:r>
              <a:rPr lang="pt-BR" sz="3200">
                <a:latin typeface="Times New Roman" pitchFamily="18" charset="0"/>
              </a:rPr>
              <a:t> (Table 1). The </a:t>
            </a:r>
            <a:r>
              <a:rPr lang="pt-BR" sz="3200" err="1">
                <a:latin typeface="Times New Roman" pitchFamily="18" charset="0"/>
              </a:rPr>
              <a:t>possibility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is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considered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that</a:t>
            </a:r>
            <a:r>
              <a:rPr lang="pt-BR" sz="3200">
                <a:latin typeface="Times New Roman" pitchFamily="18" charset="0"/>
              </a:rPr>
              <a:t>, in </a:t>
            </a:r>
            <a:r>
              <a:rPr lang="pt-BR" sz="3200" err="1">
                <a:latin typeface="Times New Roman" pitchFamily="18" charset="0"/>
              </a:rPr>
              <a:t>studies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with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an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insufficient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quantity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of</a:t>
            </a:r>
            <a:r>
              <a:rPr lang="pt-BR" sz="3200">
                <a:latin typeface="Times New Roman" pitchFamily="18" charset="0"/>
              </a:rPr>
              <a:t> SOC samples </a:t>
            </a:r>
            <a:r>
              <a:rPr lang="pt-BR" sz="3200" err="1">
                <a:latin typeface="Times New Roman" pitchFamily="18" charset="0"/>
              </a:rPr>
              <a:t>obtained</a:t>
            </a:r>
            <a:r>
              <a:rPr lang="pt-BR" sz="3200">
                <a:latin typeface="Times New Roman" pitchFamily="18" charset="0"/>
              </a:rPr>
              <a:t> in </a:t>
            </a:r>
            <a:r>
              <a:rPr lang="pt-BR" sz="3200" err="1">
                <a:latin typeface="Times New Roman" pitchFamily="18" charset="0"/>
              </a:rPr>
              <a:t>the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field</a:t>
            </a:r>
            <a:r>
              <a:rPr lang="pt-BR" sz="3200">
                <a:latin typeface="Times New Roman" pitchFamily="18" charset="0"/>
              </a:rPr>
              <a:t>, </a:t>
            </a:r>
            <a:r>
              <a:rPr lang="pt-BR" sz="3200" err="1">
                <a:latin typeface="Times New Roman" pitchFamily="18" charset="0"/>
              </a:rPr>
              <a:t>the</a:t>
            </a:r>
            <a:r>
              <a:rPr lang="pt-BR" sz="3200">
                <a:latin typeface="Times New Roman" pitchFamily="18" charset="0"/>
              </a:rPr>
              <a:t> DL </a:t>
            </a:r>
            <a:r>
              <a:rPr lang="pt-BR" sz="3200" err="1">
                <a:latin typeface="Times New Roman" pitchFamily="18" charset="0"/>
              </a:rPr>
              <a:t>methods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were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not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fully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leveraged</a:t>
            </a:r>
            <a:r>
              <a:rPr lang="pt-BR" sz="3200">
                <a:latin typeface="Times New Roman" pitchFamily="18" charset="0"/>
              </a:rPr>
              <a:t>, as </a:t>
            </a:r>
            <a:r>
              <a:rPr lang="pt-BR" sz="3200" err="1">
                <a:latin typeface="Times New Roman" pitchFamily="18" charset="0"/>
              </a:rPr>
              <a:t>methods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based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on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these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technologies</a:t>
            </a:r>
            <a:r>
              <a:rPr lang="pt-BR" sz="3200">
                <a:latin typeface="Times New Roman" pitchFamily="18" charset="0"/>
              </a:rPr>
              <a:t> require a </a:t>
            </a:r>
            <a:r>
              <a:rPr lang="pt-BR" sz="3200" err="1">
                <a:latin typeface="Times New Roman" pitchFamily="18" charset="0"/>
              </a:rPr>
              <a:t>considerable</a:t>
            </a:r>
            <a:r>
              <a:rPr lang="pt-BR" sz="3200">
                <a:latin typeface="Times New Roman" pitchFamily="18" charset="0"/>
              </a:rPr>
              <a:t> volume </a:t>
            </a:r>
            <a:r>
              <a:rPr lang="pt-BR" sz="3200" err="1">
                <a:latin typeface="Times New Roman" pitchFamily="18" charset="0"/>
              </a:rPr>
              <a:t>of</a:t>
            </a:r>
            <a:r>
              <a:rPr lang="pt-BR" sz="3200">
                <a:latin typeface="Times New Roman" pitchFamily="18" charset="0"/>
              </a:rPr>
              <a:t> data </a:t>
            </a:r>
            <a:r>
              <a:rPr lang="pt-BR" sz="3200" err="1">
                <a:latin typeface="Times New Roman" pitchFamily="18" charset="0"/>
              </a:rPr>
              <a:t>to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achieve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good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results</a:t>
            </a:r>
            <a:r>
              <a:rPr lang="pt-BR" sz="3200">
                <a:latin typeface="Times New Roman" pitchFamily="18" charset="0"/>
              </a:rPr>
              <a:t>. </a:t>
            </a:r>
            <a:r>
              <a:rPr lang="pt-BR" sz="3200" err="1">
                <a:latin typeface="Times New Roman" pitchFamily="18" charset="0"/>
              </a:rPr>
              <a:t>This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scenario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further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highlights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how</a:t>
            </a:r>
            <a:r>
              <a:rPr lang="pt-BR" sz="3200">
                <a:latin typeface="Times New Roman" pitchFamily="18" charset="0"/>
              </a:rPr>
              <a:t> </a:t>
            </a:r>
            <a:r>
              <a:rPr lang="pt-BR" sz="3200" err="1">
                <a:latin typeface="Times New Roman" pitchFamily="18" charset="0"/>
              </a:rPr>
              <a:t>promising</a:t>
            </a:r>
            <a:r>
              <a:rPr lang="pt-BR" sz="3200">
                <a:latin typeface="Times New Roman" pitchFamily="18" charset="0"/>
              </a:rPr>
              <a:t> DL </a:t>
            </a:r>
            <a:r>
              <a:rPr lang="pt-BR" sz="3200" err="1">
                <a:latin typeface="Times New Roman" pitchFamily="18" charset="0"/>
              </a:rPr>
              <a:t>structures</a:t>
            </a:r>
            <a:r>
              <a:rPr lang="pt-BR" sz="3200">
                <a:latin typeface="Times New Roman" pitchFamily="18" charset="0"/>
              </a:rPr>
              <a:t> are in </a:t>
            </a:r>
            <a:r>
              <a:rPr lang="pt-BR" sz="3200" err="1">
                <a:latin typeface="Times New Roman" pitchFamily="18" charset="0"/>
              </a:rPr>
              <a:t>estimating</a:t>
            </a:r>
            <a:r>
              <a:rPr lang="pt-BR" sz="3200">
                <a:latin typeface="Times New Roman" pitchFamily="18" charset="0"/>
              </a:rPr>
              <a:t> SOC </a:t>
            </a:r>
            <a:r>
              <a:rPr lang="pt-BR" sz="3200" err="1">
                <a:latin typeface="Times New Roman" pitchFamily="18" charset="0"/>
              </a:rPr>
              <a:t>using</a:t>
            </a:r>
            <a:r>
              <a:rPr lang="pt-BR" sz="3200">
                <a:latin typeface="Times New Roman" pitchFamily="18" charset="0"/>
              </a:rPr>
              <a:t> RS data.</a:t>
            </a:r>
          </a:p>
        </p:txBody>
      </p:sp>
      <p:sp>
        <p:nvSpPr>
          <p:cNvPr id="112" name="Text Box 40">
            <a:extLst>
              <a:ext uri="{FF2B5EF4-FFF2-40B4-BE49-F238E27FC236}">
                <a16:creationId xmlns:a16="http://schemas.microsoft.com/office/drawing/2014/main" id="{341FBF49-A76F-81C9-4301-86EF48FFE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2557" y="19014617"/>
            <a:ext cx="8806256" cy="431097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pPr algn="just" defTabSz="612775" eaLnBrk="0" hangingPunct="0"/>
            <a:r>
              <a:rPr lang="pt-BR" sz="2400">
                <a:latin typeface="Times New Roman" pitchFamily="18" charset="0"/>
              </a:rPr>
              <a:t>Table 1. </a:t>
            </a:r>
            <a:r>
              <a:rPr lang="en-US" sz="2400">
                <a:latin typeface="Times New Roman" pitchFamily="18" charset="0"/>
              </a:rPr>
              <a:t>Methods used to estimate SOC and the most efficient of them</a:t>
            </a:r>
            <a:r>
              <a:rPr lang="pt-BR" sz="2400">
                <a:latin typeface="Times New Roman" pitchFamily="18" charset="0"/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E8BA6F9-FE03-6B53-676B-C2F4D2EA50BC}"/>
              </a:ext>
            </a:extLst>
          </p:cNvPr>
          <p:cNvSpPr txBox="1"/>
          <p:nvPr/>
        </p:nvSpPr>
        <p:spPr>
          <a:xfrm>
            <a:off x="9628283" y="28804758"/>
            <a:ext cx="4337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>
                <a:latin typeface="Times New Roman" panose="02020603050405020304" pitchFamily="18" charset="0"/>
                <a:cs typeface="Times New Roman" panose="02020603050405020304" pitchFamily="18" charset="0"/>
              </a:rPr>
              <a:t>Fig. 1.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Conducting stage results of the LR</a:t>
            </a:r>
            <a:r>
              <a:rPr lang="pt-BR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7F6B9AD-3578-1AA6-32E1-0C13FDA3AAD4}"/>
              </a:ext>
            </a:extLst>
          </p:cNvPr>
          <p:cNvSpPr txBox="1"/>
          <p:nvPr/>
        </p:nvSpPr>
        <p:spPr>
          <a:xfrm>
            <a:off x="781254" y="12826273"/>
            <a:ext cx="283396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(E-mail: </a:t>
            </a:r>
            <a:r>
              <a:rPr lang="en-US" sz="3000" u="sng" kern="10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arthur.lima@ipb.pt</a:t>
            </a:r>
            <a:r>
              <a:rPr lang="en-US" sz="3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000" u="sng" kern="10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zulimar@ipb.pt</a:t>
            </a:r>
            <a:r>
              <a:rPr lang="en-US" sz="3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000" u="sng" kern="10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juliolopes@ipb.pt</a:t>
            </a:r>
            <a:r>
              <a:rPr lang="en-US" sz="3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000" u="sng" kern="10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antonio.paz.gonzales@udc.es</a:t>
            </a:r>
            <a:r>
              <a:rPr lang="en-US" sz="3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000" u="sng" kern="10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rlopes@ipb.pt</a:t>
            </a:r>
            <a:r>
              <a:rPr lang="en-US" sz="3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3000" u="sng" kern="10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tomasfig@ipb.pt</a:t>
            </a:r>
            <a:r>
              <a:rPr lang="en-US" sz="3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t-BR" sz="30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/>
          </a:p>
        </p:txBody>
      </p:sp>
      <p:pic>
        <p:nvPicPr>
          <p:cNvPr id="15" name="Imagem 14" descr="Texto&#10;&#10;Descrição gerada automaticamente">
            <a:extLst>
              <a:ext uri="{FF2B5EF4-FFF2-40B4-BE49-F238E27FC236}">
                <a16:creationId xmlns:a16="http://schemas.microsoft.com/office/drawing/2014/main" id="{1CF25EB8-B514-A283-D007-2519D8FD08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1871" y="38249964"/>
            <a:ext cx="2716228" cy="1263166"/>
          </a:xfrm>
          <a:prstGeom prst="rect">
            <a:avLst/>
          </a:prstGeom>
        </p:spPr>
      </p:pic>
      <p:pic>
        <p:nvPicPr>
          <p:cNvPr id="16" name="Picture 2" descr="Home - CeDRI">
            <a:extLst>
              <a:ext uri="{FF2B5EF4-FFF2-40B4-BE49-F238E27FC236}">
                <a16:creationId xmlns:a16="http://schemas.microsoft.com/office/drawing/2014/main" id="{460ADF66-F1C3-14DE-5B5A-23594A97C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016" y="38419030"/>
            <a:ext cx="1989696" cy="92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nício | SusTEC">
            <a:extLst>
              <a:ext uri="{FF2B5EF4-FFF2-40B4-BE49-F238E27FC236}">
                <a16:creationId xmlns:a16="http://schemas.microsoft.com/office/drawing/2014/main" id="{8DCA6AFA-BAB6-24B4-EB41-8E78065AC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629" y="38382170"/>
            <a:ext cx="2138236" cy="101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Logo FCT - ECTS | Escola de Ciências e Tecnologias da Saúde">
            <a:extLst>
              <a:ext uri="{FF2B5EF4-FFF2-40B4-BE49-F238E27FC236}">
                <a16:creationId xmlns:a16="http://schemas.microsoft.com/office/drawing/2014/main" id="{C7A51C42-7513-6337-E23F-E51B03FFA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520" y="39762486"/>
            <a:ext cx="2803269" cy="84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O BLUEBIOLAB apresenta o curso “Determinación estructural avanzada” |  BLUEBIOLAB">
            <a:extLst>
              <a:ext uri="{FF2B5EF4-FFF2-40B4-BE49-F238E27FC236}">
                <a16:creationId xmlns:a16="http://schemas.microsoft.com/office/drawing/2014/main" id="{58AD17E2-B132-1B33-6B69-F584D34E1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2"/>
          <a:stretch/>
        </p:blipFill>
        <p:spPr bwMode="auto">
          <a:xfrm>
            <a:off x="10990242" y="38249964"/>
            <a:ext cx="2066911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26BD4201-7E0A-3807-4BE6-6BCCE73AEF65}"/>
              </a:ext>
            </a:extLst>
          </p:cNvPr>
          <p:cNvSpPr txBox="1"/>
          <p:nvPr/>
        </p:nvSpPr>
        <p:spPr>
          <a:xfrm>
            <a:off x="14975290" y="38628787"/>
            <a:ext cx="14743342" cy="1653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 autores agradecem à Fundação para a Ciência e a Tecnologia (FCT, Portugal) e aos fundos nacionais FCT/MCTES (PIDDAC) pelo apoio financeiro ao CIMO (UIDB/00690/2020 e UIDP/00690/2020), </a:t>
            </a:r>
            <a:r>
              <a:rPr lang="pt-BR" sz="2400" kern="10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CeDRI</a:t>
            </a:r>
            <a:r>
              <a:rPr lang="pt-BR" sz="2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(UIDB/05757/2020 e UIDP/05757/2020) e </a:t>
            </a:r>
            <a:r>
              <a:rPr lang="pt-BR" sz="2400" kern="10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SusTEC</a:t>
            </a:r>
            <a:r>
              <a:rPr lang="pt-BR" sz="2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(LA/P/0007/2020). E, também, ao financiamento nacional pela FCT, Fundação para a Ciência e a Tecnologia, no âmbito da bolsa de doutoramento </a:t>
            </a:r>
            <a:r>
              <a:rPr lang="pt-BR" sz="2400" u="none" strike="noStrike" kern="10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2022.14010.BD</a:t>
            </a:r>
            <a:r>
              <a:rPr lang="pt-BR" sz="24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Arthur Aparecido Janoni Lima. </a:t>
            </a:r>
            <a:endParaRPr lang="pt-BR" sz="24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F1B3491-7BA3-BBF8-B85A-A8A5FB4CCCA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72850" y="22922762"/>
            <a:ext cx="5441129" cy="5926722"/>
          </a:xfrm>
          <a:prstGeom prst="rect">
            <a:avLst/>
          </a:prstGeom>
        </p:spPr>
      </p:pic>
      <p:pic>
        <p:nvPicPr>
          <p:cNvPr id="3" name="Picture 838">
            <a:extLst>
              <a:ext uri="{FF2B5EF4-FFF2-40B4-BE49-F238E27FC236}">
                <a16:creationId xmlns:a16="http://schemas.microsoft.com/office/drawing/2014/main" id="{07D30578-2B70-D603-F1B6-95B8FDF504CC}"/>
              </a:ext>
            </a:extLst>
          </p:cNvPr>
          <p:cNvPicPr/>
          <p:nvPr/>
        </p:nvPicPr>
        <p:blipFill rotWithShape="1">
          <a:blip r:embed="rId18"/>
          <a:srcRect l="1008" r="3175"/>
          <a:stretch/>
        </p:blipFill>
        <p:spPr>
          <a:xfrm>
            <a:off x="6538385" y="31252194"/>
            <a:ext cx="8004642" cy="448757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697C0B7-2FAD-82F6-920F-6CF69620287B}"/>
              </a:ext>
            </a:extLst>
          </p:cNvPr>
          <p:cNvSpPr txBox="1"/>
          <p:nvPr/>
        </p:nvSpPr>
        <p:spPr>
          <a:xfrm>
            <a:off x="8706644" y="36085850"/>
            <a:ext cx="462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2. </a:t>
            </a:r>
            <a:r>
              <a:rPr lang="pt-P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Inputs </a:t>
            </a:r>
            <a:r>
              <a:rPr lang="pt-P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pt-P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pt-P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researches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508FEE2-E4C1-B354-3AE9-4B5FD1DD0EFC}"/>
              </a:ext>
            </a:extLst>
          </p:cNvPr>
          <p:cNvSpPr txBox="1"/>
          <p:nvPr/>
        </p:nvSpPr>
        <p:spPr>
          <a:xfrm>
            <a:off x="6266124" y="35721124"/>
            <a:ext cx="8759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(Notes: DEM: Digital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elevation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Aircraft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Manned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Aerial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; UAV: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Unmanned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Aerial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400" err="1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r>
              <a:rPr lang="pt-BR" sz="140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4A1C7C5-1849-8BB7-85E1-945D78F1E152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b="2851"/>
          <a:stretch/>
        </p:blipFill>
        <p:spPr>
          <a:xfrm>
            <a:off x="20129222" y="19458238"/>
            <a:ext cx="9332926" cy="7693944"/>
          </a:xfrm>
          <a:prstGeom prst="rect">
            <a:avLst/>
          </a:prstGeom>
        </p:spPr>
      </p:pic>
      <p:sp>
        <p:nvSpPr>
          <p:cNvPr id="9" name="Text Box 40">
            <a:extLst>
              <a:ext uri="{FF2B5EF4-FFF2-40B4-BE49-F238E27FC236}">
                <a16:creationId xmlns:a16="http://schemas.microsoft.com/office/drawing/2014/main" id="{595C9820-56FF-76C1-98A4-9A684C83E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7838" y="18646917"/>
            <a:ext cx="3789092" cy="8741064"/>
          </a:xfrm>
          <a:prstGeom prst="rect">
            <a:avLst/>
          </a:prstGeom>
          <a:noFill/>
          <a:ln w="57150" cmpd="thinThick">
            <a:noFill/>
            <a:miter lim="800000"/>
            <a:headEnd/>
            <a:tailEnd/>
          </a:ln>
          <a:effectLst/>
        </p:spPr>
        <p:txBody>
          <a:bodyPr wrap="square" lIns="61170" tIns="30584" rIns="61170" bIns="30584">
            <a:spAutoFit/>
          </a:bodyPr>
          <a:lstStyle/>
          <a:p>
            <a:br>
              <a:rPr lang="pt-BR" sz="800">
                <a:effectLst/>
                <a:latin typeface="Helvetica Neue" panose="02000503000000020004" pitchFamily="2" charset="0"/>
              </a:rPr>
            </a:br>
            <a:endParaRPr lang="pt-BR" sz="800">
              <a:effectLst/>
              <a:latin typeface="Helvetica Neue" panose="02000503000000020004" pitchFamily="2" charset="0"/>
            </a:endParaRPr>
          </a:p>
          <a:p>
            <a:pPr algn="just"/>
            <a:r>
              <a:rPr lang="pt-BR" sz="36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Satellite data</a:t>
            </a:r>
          </a:p>
          <a:p>
            <a:pPr algn="just"/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Sentinel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satellites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literature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review.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selected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23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satellite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data,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sentinel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totaling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65%. The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pt-BR" sz="32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pt-BR" sz="320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studies</a:t>
            </a:r>
            <a:r>
              <a:rPr lang="pt-B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pt-B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pt-BR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pt-B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field</a:t>
            </a:r>
            <a:r>
              <a:rPr lang="pt-B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spectrophotometer</a:t>
            </a:r>
            <a:r>
              <a:rPr lang="pt-B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pt-BR" sz="3200">
                <a:latin typeface="Times New Roman" panose="02020603050405020304" pitchFamily="18" charset="0"/>
                <a:cs typeface="Times New Roman" panose="02020603050405020304" pitchFamily="18" charset="0"/>
              </a:rPr>
              <a:t> drone/</a:t>
            </a:r>
            <a:r>
              <a:rPr lang="pt-BR" sz="3200" err="1">
                <a:latin typeface="Times New Roman" panose="02020603050405020304" pitchFamily="18" charset="0"/>
                <a:cs typeface="Times New Roman" panose="02020603050405020304" pitchFamily="18" charset="0"/>
              </a:rPr>
              <a:t>aircraft</a:t>
            </a:r>
            <a:r>
              <a:rPr lang="pt-BR" sz="32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2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A70F77C-72B2-5F75-ADC8-7698F99DB3F7}"/>
              </a:ext>
            </a:extLst>
          </p:cNvPr>
          <p:cNvSpPr txBox="1"/>
          <p:nvPr/>
        </p:nvSpPr>
        <p:spPr>
          <a:xfrm>
            <a:off x="21100649" y="27173147"/>
            <a:ext cx="8540970" cy="307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3755" marR="1216025" indent="-251460" algn="l">
              <a:lnSpc>
                <a:spcPct val="107000"/>
              </a:lnSpc>
              <a:spcAft>
                <a:spcPts val="25"/>
              </a:spcAft>
            </a:pPr>
            <a:r>
              <a:rPr lang="en-US" sz="1400" i="1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Notes: * represents the authors who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en-US" sz="1400" i="1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better results for non-DL or non-NN methods.</a:t>
            </a:r>
            <a:endParaRPr lang="pt-BR" sz="1400" kern="100">
              <a:solidFill>
                <a:srgbClr val="0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064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1866</TotalTime>
  <Words>1163</Words>
  <Application>Microsoft Macintosh PowerPoint</Application>
  <PresentationFormat>Personalizar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Cambria</vt:lpstr>
      <vt:lpstr>Helvetica Neue</vt:lpstr>
      <vt:lpstr>Times New Roman</vt:lpstr>
      <vt:lpstr>Default Design</vt:lpstr>
      <vt:lpstr>Apresentação do PowerPoint</vt:lpstr>
    </vt:vector>
  </TitlesOfParts>
  <Company>MegaPrint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A0 Vertical Poster</dc:title>
  <dc:creator>Ethan Shulda;www.postersession.com</dc:creator>
  <cp:keywords>www.postersession.com</cp:keywords>
  <dc:description>©MegaPrint Inc. 2009-2015</dc:description>
  <cp:lastModifiedBy>Arthur Aparecido Janoni Lima</cp:lastModifiedBy>
  <cp:revision>55</cp:revision>
  <dcterms:created xsi:type="dcterms:W3CDTF">2008-12-04T00:20:37Z</dcterms:created>
  <dcterms:modified xsi:type="dcterms:W3CDTF">2024-02-21T11:23:32Z</dcterms:modified>
  <cp:category>Research Poster</cp:category>
</cp:coreProperties>
</file>